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40"/>
  </p:notesMasterIdLst>
  <p:sldIdLst>
    <p:sldId id="351" r:id="rId2"/>
    <p:sldId id="339" r:id="rId3"/>
    <p:sldId id="363" r:id="rId4"/>
    <p:sldId id="362" r:id="rId5"/>
    <p:sldId id="382" r:id="rId6"/>
    <p:sldId id="352" r:id="rId7"/>
    <p:sldId id="379" r:id="rId8"/>
    <p:sldId id="353" r:id="rId9"/>
    <p:sldId id="383" r:id="rId10"/>
    <p:sldId id="384" r:id="rId11"/>
    <p:sldId id="355" r:id="rId12"/>
    <p:sldId id="356" r:id="rId13"/>
    <p:sldId id="357" r:id="rId14"/>
    <p:sldId id="358" r:id="rId15"/>
    <p:sldId id="380" r:id="rId16"/>
    <p:sldId id="359" r:id="rId17"/>
    <p:sldId id="257" r:id="rId18"/>
    <p:sldId id="381" r:id="rId19"/>
    <p:sldId id="258" r:id="rId20"/>
    <p:sldId id="264" r:id="rId21"/>
    <p:sldId id="261" r:id="rId22"/>
    <p:sldId id="262" r:id="rId23"/>
    <p:sldId id="354" r:id="rId24"/>
    <p:sldId id="269" r:id="rId25"/>
    <p:sldId id="360" r:id="rId26"/>
    <p:sldId id="267" r:id="rId27"/>
    <p:sldId id="367" r:id="rId28"/>
    <p:sldId id="369" r:id="rId29"/>
    <p:sldId id="370" r:id="rId30"/>
    <p:sldId id="371" r:id="rId31"/>
    <p:sldId id="372" r:id="rId32"/>
    <p:sldId id="373" r:id="rId33"/>
    <p:sldId id="374" r:id="rId34"/>
    <p:sldId id="375" r:id="rId35"/>
    <p:sldId id="376" r:id="rId36"/>
    <p:sldId id="377" r:id="rId37"/>
    <p:sldId id="378" r:id="rId38"/>
    <p:sldId id="364"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00" autoAdjust="0"/>
  </p:normalViewPr>
  <p:slideViewPr>
    <p:cSldViewPr snapToGrid="0">
      <p:cViewPr varScale="1">
        <p:scale>
          <a:sx n="117" d="100"/>
          <a:sy n="117" d="100"/>
        </p:scale>
        <p:origin x="643"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slide" Target="../slides/slide25.xml"/><Relationship Id="rId3" Type="http://schemas.openxmlformats.org/officeDocument/2006/relationships/slide" Target="../slides/slide16.xml"/><Relationship Id="rId7" Type="http://schemas.openxmlformats.org/officeDocument/2006/relationships/slide" Target="../slides/slide23.xml"/><Relationship Id="rId2" Type="http://schemas.openxmlformats.org/officeDocument/2006/relationships/slide" Target="../slides/slide14.xml"/><Relationship Id="rId1" Type="http://schemas.openxmlformats.org/officeDocument/2006/relationships/slide" Target="../slides/slide3.xml"/><Relationship Id="rId6" Type="http://schemas.openxmlformats.org/officeDocument/2006/relationships/slide" Target="../slides/slide11.xml"/><Relationship Id="rId5" Type="http://schemas.openxmlformats.org/officeDocument/2006/relationships/slide" Target="../slides/slide8.xml"/><Relationship Id="rId4" Type="http://schemas.openxmlformats.org/officeDocument/2006/relationships/slide" Target="../slides/slide6.xml"/><Relationship Id="rId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4C9080-6280-4592-883E-A280556C23D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s-PE"/>
        </a:p>
      </dgm:t>
    </dgm:pt>
    <dgm:pt modelId="{45333FF6-CF7B-4719-8639-4CCEB91F7691}">
      <dgm:prSet phldrT="[Texto]"/>
      <dgm:spPr/>
      <dgm:t>
        <a:bodyPr/>
        <a:lstStyle/>
        <a:p>
          <a:r>
            <a:rPr lang="es-MX" dirty="0"/>
            <a:t>Salud</a:t>
          </a:r>
          <a:endParaRPr lang="es-PE"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94F46F35-62F7-4C8E-9678-A4069976C1C8}" type="parTrans" cxnId="{DE20BB49-A699-4292-A289-0E7242D2C946}">
      <dgm:prSet/>
      <dgm:spPr/>
      <dgm:t>
        <a:bodyPr/>
        <a:lstStyle/>
        <a:p>
          <a:endParaRPr lang="es-PE"/>
        </a:p>
      </dgm:t>
    </dgm:pt>
    <dgm:pt modelId="{B1C9193E-E925-47A5-9520-217903A6A816}" type="sibTrans" cxnId="{DE20BB49-A699-4292-A289-0E7242D2C946}">
      <dgm:prSet/>
      <dgm:spPr/>
      <dgm:t>
        <a:bodyPr/>
        <a:lstStyle/>
        <a:p>
          <a:endParaRPr lang="es-PE"/>
        </a:p>
      </dgm:t>
    </dgm:pt>
    <dgm:pt modelId="{EB7A9B9B-6EF4-4026-96D1-1487B5405E2D}">
      <dgm:prSet phldrT="[Texto]"/>
      <dgm:spPr/>
      <dgm:t>
        <a:bodyPr/>
        <a:lstStyle/>
        <a:p>
          <a:r>
            <a:rPr lang="es-PE" dirty="0"/>
            <a:t>Comunicaciones</a:t>
          </a:r>
        </a:p>
      </dgm:t>
    </dgm:pt>
    <dgm:pt modelId="{0248D90B-8CD5-4ED5-80AC-0C894E4F554C}" type="parTrans" cxnId="{BAFF49CC-5611-4A42-A60B-8FD88A9F51E9}">
      <dgm:prSet/>
      <dgm:spPr/>
      <dgm:t>
        <a:bodyPr/>
        <a:lstStyle/>
        <a:p>
          <a:endParaRPr lang="es-PE"/>
        </a:p>
      </dgm:t>
    </dgm:pt>
    <dgm:pt modelId="{907216C6-A689-46D5-8EA3-320E0D576717}" type="sibTrans" cxnId="{BAFF49CC-5611-4A42-A60B-8FD88A9F51E9}">
      <dgm:prSet/>
      <dgm:spPr/>
      <dgm:t>
        <a:bodyPr/>
        <a:lstStyle/>
        <a:p>
          <a:endParaRPr lang="es-PE"/>
        </a:p>
      </dgm:t>
    </dgm:pt>
    <dgm:pt modelId="{45502192-C009-4F52-903A-F852AC202123}">
      <dgm:prSet phldrT="[Texto]"/>
      <dgm:spPr/>
      <dgm:t>
        <a:bodyPr/>
        <a:lstStyle/>
        <a:p>
          <a:r>
            <a:rPr lang="es-PE" dirty="0"/>
            <a:t>Protección Social</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21341B93-F6BF-4E50-AE0E-8CE3AB6D0428}" type="parTrans" cxnId="{E05C499B-584D-4F62-A96E-0EF8CA5EEB0D}">
      <dgm:prSet/>
      <dgm:spPr/>
      <dgm:t>
        <a:bodyPr/>
        <a:lstStyle/>
        <a:p>
          <a:endParaRPr lang="es-PE"/>
        </a:p>
      </dgm:t>
    </dgm:pt>
    <dgm:pt modelId="{80907CCD-2B5D-4775-963A-33574001D009}" type="sibTrans" cxnId="{E05C499B-584D-4F62-A96E-0EF8CA5EEB0D}">
      <dgm:prSet/>
      <dgm:spPr/>
      <dgm:t>
        <a:bodyPr/>
        <a:lstStyle/>
        <a:p>
          <a:endParaRPr lang="es-PE"/>
        </a:p>
      </dgm:t>
    </dgm:pt>
    <dgm:pt modelId="{16AD70FA-C670-42FB-92F1-AB81B7A00CAF}">
      <dgm:prSet phldrT="[Texto]"/>
      <dgm:spPr>
        <a:solidFill>
          <a:srgbClr val="92D050"/>
        </a:solidFill>
      </dgm:spPr>
      <dgm:t>
        <a:bodyPr/>
        <a:lstStyle/>
        <a:p>
          <a:r>
            <a:rPr lang="es-PE" dirty="0"/>
            <a:t>Ambiente</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FF86EA0D-DC7B-460C-AF4C-5DB96CDB0FA7}" type="parTrans" cxnId="{D647D496-18CA-43D6-97CE-4223AC72476F}">
      <dgm:prSet/>
      <dgm:spPr/>
      <dgm:t>
        <a:bodyPr/>
        <a:lstStyle/>
        <a:p>
          <a:endParaRPr lang="es-PE"/>
        </a:p>
      </dgm:t>
    </dgm:pt>
    <dgm:pt modelId="{8C5BFBD5-C73F-4C79-88C5-85EEAF117AC7}" type="sibTrans" cxnId="{D647D496-18CA-43D6-97CE-4223AC72476F}">
      <dgm:prSet/>
      <dgm:spPr/>
      <dgm:t>
        <a:bodyPr/>
        <a:lstStyle/>
        <a:p>
          <a:endParaRPr lang="es-PE"/>
        </a:p>
      </dgm:t>
    </dgm:pt>
    <dgm:pt modelId="{7DFF6E4C-B2C0-44DA-A1D0-E981EE887E3A}">
      <dgm:prSet phldrT="[Texto]"/>
      <dgm:spPr/>
      <dgm:t>
        <a:bodyPr/>
        <a:lstStyle/>
        <a:p>
          <a:r>
            <a:rPr lang="es-PE" dirty="0"/>
            <a:t>Educación</a:t>
          </a: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94AC14E4-EC0D-477E-BB6A-212E2DB5B975}" type="parTrans" cxnId="{0EE32790-6B00-4772-996E-C14E98AB33E2}">
      <dgm:prSet/>
      <dgm:spPr/>
      <dgm:t>
        <a:bodyPr/>
        <a:lstStyle/>
        <a:p>
          <a:endParaRPr lang="es-PE"/>
        </a:p>
      </dgm:t>
    </dgm:pt>
    <dgm:pt modelId="{E9CA37F1-AB94-4EC0-AE60-5FEB4A1043E8}" type="sibTrans" cxnId="{0EE32790-6B00-4772-996E-C14E98AB33E2}">
      <dgm:prSet/>
      <dgm:spPr/>
      <dgm:t>
        <a:bodyPr/>
        <a:lstStyle/>
        <a:p>
          <a:endParaRPr lang="es-PE"/>
        </a:p>
      </dgm:t>
    </dgm:pt>
    <dgm:pt modelId="{FFD8B8D7-6A19-4EEA-8359-A5988280A2D1}">
      <dgm:prSet phldrT="[Texto]"/>
      <dgm:spPr/>
      <dgm:t>
        <a:bodyPr/>
        <a:lstStyle/>
        <a:p>
          <a:r>
            <a:rPr lang="es-PE" dirty="0"/>
            <a:t>Agropecuaria</a:t>
          </a:r>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3C4258E6-8181-4CBB-A9D9-64F11A837E26}" type="parTrans" cxnId="{68662E51-636A-4310-BFC1-08F6779768E2}">
      <dgm:prSet/>
      <dgm:spPr/>
      <dgm:t>
        <a:bodyPr/>
        <a:lstStyle/>
        <a:p>
          <a:endParaRPr lang="es-PE"/>
        </a:p>
      </dgm:t>
    </dgm:pt>
    <dgm:pt modelId="{A0E43648-F3EC-446F-A16A-89137B738861}" type="sibTrans" cxnId="{68662E51-636A-4310-BFC1-08F6779768E2}">
      <dgm:prSet/>
      <dgm:spPr/>
      <dgm:t>
        <a:bodyPr/>
        <a:lstStyle/>
        <a:p>
          <a:endParaRPr lang="es-PE"/>
        </a:p>
      </dgm:t>
    </dgm:pt>
    <dgm:pt modelId="{DD5B43BF-F186-4461-9026-0B072E2D914A}">
      <dgm:prSet phldrT="[Texto]"/>
      <dgm:spPr/>
      <dgm:t>
        <a:bodyPr/>
        <a:lstStyle/>
        <a:p>
          <a:r>
            <a:rPr lang="es-PE" dirty="0"/>
            <a:t>Transporte</a:t>
          </a:r>
        </a:p>
      </dgm:t>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D3273FCC-C66E-4F59-851F-A8A1F1F1951F}" type="parTrans" cxnId="{1F70DAAB-6790-489E-A348-70E3FE6181C8}">
      <dgm:prSet/>
      <dgm:spPr/>
      <dgm:t>
        <a:bodyPr/>
        <a:lstStyle/>
        <a:p>
          <a:endParaRPr lang="es-PE"/>
        </a:p>
      </dgm:t>
    </dgm:pt>
    <dgm:pt modelId="{E6AEA455-0E9A-4C46-9D7C-5C3440EFD8B1}" type="sibTrans" cxnId="{1F70DAAB-6790-489E-A348-70E3FE6181C8}">
      <dgm:prSet/>
      <dgm:spPr/>
      <dgm:t>
        <a:bodyPr/>
        <a:lstStyle/>
        <a:p>
          <a:endParaRPr lang="es-PE"/>
        </a:p>
      </dgm:t>
    </dgm:pt>
    <dgm:pt modelId="{87169D4B-5D36-4AE1-8E58-69D13E8D3081}">
      <dgm:prSet phldrT="[Texto]"/>
      <dgm:spPr>
        <a:solidFill>
          <a:schemeClr val="accent6">
            <a:lumMod val="75000"/>
          </a:schemeClr>
        </a:solidFill>
      </dgm:spPr>
      <dgm:t>
        <a:bodyPr/>
        <a:lstStyle/>
        <a:p>
          <a:r>
            <a:rPr lang="es-PE" dirty="0"/>
            <a:t>Turismo</a:t>
          </a:r>
        </a:p>
      </dgm:t>
      <dgm:extLst>
        <a:ext uri="{E40237B7-FDA0-4F09-8148-C483321AD2D9}">
          <dgm14:cNvPr xmlns:dgm14="http://schemas.microsoft.com/office/drawing/2010/diagram" id="0" name="">
            <a:hlinkClick xmlns:r="http://schemas.openxmlformats.org/officeDocument/2006/relationships" r:id="rId7" action="ppaction://hlinksldjump"/>
          </dgm14:cNvPr>
        </a:ext>
      </dgm:extLst>
    </dgm:pt>
    <dgm:pt modelId="{EB31B220-1A6E-4CE3-B3A6-192D1844FFDB}" type="parTrans" cxnId="{8CD23134-67F2-46FE-BBAE-4C0A9A9C046A}">
      <dgm:prSet/>
      <dgm:spPr/>
      <dgm:t>
        <a:bodyPr/>
        <a:lstStyle/>
        <a:p>
          <a:endParaRPr lang="es-PE"/>
        </a:p>
      </dgm:t>
    </dgm:pt>
    <dgm:pt modelId="{467D9D71-6355-4836-BBD6-07B1C95E9B8E}" type="sibTrans" cxnId="{8CD23134-67F2-46FE-BBAE-4C0A9A9C046A}">
      <dgm:prSet/>
      <dgm:spPr/>
      <dgm:t>
        <a:bodyPr/>
        <a:lstStyle/>
        <a:p>
          <a:endParaRPr lang="es-PE"/>
        </a:p>
      </dgm:t>
    </dgm:pt>
    <dgm:pt modelId="{86499F5B-924F-46CA-A042-F98A01565F2B}">
      <dgm:prSet phldrT="[Texto]"/>
      <dgm:spPr/>
      <dgm:t>
        <a:bodyPr/>
        <a:lstStyle/>
        <a:p>
          <a:r>
            <a:rPr lang="es-PE" dirty="0"/>
            <a:t>Planeamiento y Gestión</a:t>
          </a:r>
        </a:p>
      </dgm:t>
      <dgm:extLst>
        <a:ext uri="{E40237B7-FDA0-4F09-8148-C483321AD2D9}">
          <dgm14:cNvPr xmlns:dgm14="http://schemas.microsoft.com/office/drawing/2010/diagram" id="0" name="">
            <a:hlinkClick xmlns:r="http://schemas.openxmlformats.org/officeDocument/2006/relationships" r:id="rId8" action="ppaction://hlinksldjump"/>
          </dgm14:cNvPr>
        </a:ext>
      </dgm:extLst>
    </dgm:pt>
    <dgm:pt modelId="{0C173B61-EF64-4A9E-94D3-25A3CE5EB2A7}" type="parTrans" cxnId="{FF6F2F30-0908-4BC4-9E3A-B7C23E6C2DFD}">
      <dgm:prSet/>
      <dgm:spPr/>
      <dgm:t>
        <a:bodyPr/>
        <a:lstStyle/>
        <a:p>
          <a:endParaRPr lang="es-PE"/>
        </a:p>
      </dgm:t>
    </dgm:pt>
    <dgm:pt modelId="{47503B37-4D9B-4E87-95B6-BE651D12FD40}" type="sibTrans" cxnId="{FF6F2F30-0908-4BC4-9E3A-B7C23E6C2DFD}">
      <dgm:prSet/>
      <dgm:spPr/>
      <dgm:t>
        <a:bodyPr/>
        <a:lstStyle/>
        <a:p>
          <a:endParaRPr lang="es-PE"/>
        </a:p>
      </dgm:t>
    </dgm:pt>
    <dgm:pt modelId="{99CB3487-4378-4B51-AF02-21C62CBB3895}">
      <dgm:prSet phldrT="[Texto]"/>
      <dgm:spPr>
        <a:solidFill>
          <a:schemeClr val="bg2">
            <a:lumMod val="75000"/>
          </a:schemeClr>
        </a:solidFill>
      </dgm:spPr>
      <dgm:t>
        <a:bodyPr/>
        <a:lstStyle/>
        <a:p>
          <a:r>
            <a:rPr lang="es-PE" dirty="0"/>
            <a:t>Cultura y Deporte</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DB59910F-2296-4CF3-8FA4-B9B54BF9F36D}" type="parTrans" cxnId="{0D0F075D-AF96-4C47-BFBB-1970FF7E006D}">
      <dgm:prSet/>
      <dgm:spPr/>
      <dgm:t>
        <a:bodyPr/>
        <a:lstStyle/>
        <a:p>
          <a:endParaRPr lang="es-PE"/>
        </a:p>
      </dgm:t>
    </dgm:pt>
    <dgm:pt modelId="{4E228986-69FC-456E-A5A7-C403D22A34DA}" type="sibTrans" cxnId="{0D0F075D-AF96-4C47-BFBB-1970FF7E006D}">
      <dgm:prSet/>
      <dgm:spPr/>
      <dgm:t>
        <a:bodyPr/>
        <a:lstStyle/>
        <a:p>
          <a:endParaRPr lang="es-PE"/>
        </a:p>
      </dgm:t>
    </dgm:pt>
    <dgm:pt modelId="{4A9FBD1A-7AE2-4B48-A37C-D9163D9299B3}">
      <dgm:prSet phldrT="[Texto]"/>
      <dgm:spPr/>
      <dgm:t>
        <a:bodyPr/>
        <a:lstStyle/>
        <a:p>
          <a:r>
            <a:rPr lang="es-PE" dirty="0"/>
            <a:t>Orden Publico y Seguridad</a:t>
          </a:r>
        </a:p>
      </dgm:t>
    </dgm:pt>
    <dgm:pt modelId="{3122722B-958C-40C3-B9F9-537438E6C8CF}" type="parTrans" cxnId="{AA3CE7F3-4FE6-42D7-9EF2-A4AAC08A5165}">
      <dgm:prSet/>
      <dgm:spPr/>
      <dgm:t>
        <a:bodyPr/>
        <a:lstStyle/>
        <a:p>
          <a:endParaRPr lang="es-PE"/>
        </a:p>
      </dgm:t>
    </dgm:pt>
    <dgm:pt modelId="{6D765ED9-91FA-47DC-80CD-6DE9D2649292}" type="sibTrans" cxnId="{AA3CE7F3-4FE6-42D7-9EF2-A4AAC08A5165}">
      <dgm:prSet/>
      <dgm:spPr/>
      <dgm:t>
        <a:bodyPr/>
        <a:lstStyle/>
        <a:p>
          <a:endParaRPr lang="es-PE"/>
        </a:p>
      </dgm:t>
    </dgm:pt>
    <dgm:pt modelId="{1D959B3B-C25E-456A-95C6-8BD1DC829421}">
      <dgm:prSet phldrT="[Texto]"/>
      <dgm:spPr/>
      <dgm:t>
        <a:bodyPr/>
        <a:lstStyle/>
        <a:p>
          <a:r>
            <a:rPr lang="es-PE" dirty="0"/>
            <a:t>IOARR</a:t>
          </a:r>
        </a:p>
      </dgm:t>
      <dgm:extLst>
        <a:ext uri="{E40237B7-FDA0-4F09-8148-C483321AD2D9}">
          <dgm14:cNvPr xmlns:dgm14="http://schemas.microsoft.com/office/drawing/2010/diagram" id="0" name="">
            <a:hlinkClick xmlns:r="http://schemas.openxmlformats.org/officeDocument/2006/relationships" r:id="rId9" action="ppaction://hlinksldjump"/>
          </dgm14:cNvPr>
        </a:ext>
      </dgm:extLst>
    </dgm:pt>
    <dgm:pt modelId="{A85297E8-CE00-4A6D-9F74-099EACFE4B0A}" type="parTrans" cxnId="{D65F34FC-5BBF-408B-B547-FC45B2A65776}">
      <dgm:prSet/>
      <dgm:spPr/>
      <dgm:t>
        <a:bodyPr/>
        <a:lstStyle/>
        <a:p>
          <a:endParaRPr lang="es-PE"/>
        </a:p>
      </dgm:t>
    </dgm:pt>
    <dgm:pt modelId="{9E41338E-C330-4F34-B8A8-2B83B01F2BE1}" type="sibTrans" cxnId="{D65F34FC-5BBF-408B-B547-FC45B2A65776}">
      <dgm:prSet/>
      <dgm:spPr/>
      <dgm:t>
        <a:bodyPr/>
        <a:lstStyle/>
        <a:p>
          <a:endParaRPr lang="es-PE"/>
        </a:p>
      </dgm:t>
    </dgm:pt>
    <dgm:pt modelId="{C81E1C0E-669A-49E8-9AC2-8AC9FBEF26DC}" type="pres">
      <dgm:prSet presAssocID="{FD4C9080-6280-4592-883E-A280556C23D8}" presName="diagram" presStyleCnt="0">
        <dgm:presLayoutVars>
          <dgm:dir/>
          <dgm:resizeHandles val="exact"/>
        </dgm:presLayoutVars>
      </dgm:prSet>
      <dgm:spPr/>
    </dgm:pt>
    <dgm:pt modelId="{9211C764-FBA0-4109-B9E5-DCCC12F81F65}" type="pres">
      <dgm:prSet presAssocID="{45333FF6-CF7B-4719-8639-4CCEB91F7691}" presName="node" presStyleLbl="node1" presStyleIdx="0" presStyleCnt="12" custLinFactNeighborY="1876">
        <dgm:presLayoutVars>
          <dgm:bulletEnabled val="1"/>
        </dgm:presLayoutVars>
      </dgm:prSet>
      <dgm:spPr/>
    </dgm:pt>
    <dgm:pt modelId="{619522E5-0567-4F64-B6DC-2EAF56D5F519}" type="pres">
      <dgm:prSet presAssocID="{B1C9193E-E925-47A5-9520-217903A6A816}" presName="sibTrans" presStyleCnt="0"/>
      <dgm:spPr/>
    </dgm:pt>
    <dgm:pt modelId="{03FCC1DE-AC6F-46C7-BB20-A036B000229A}" type="pres">
      <dgm:prSet presAssocID="{7DFF6E4C-B2C0-44DA-A1D0-E981EE887E3A}" presName="node" presStyleLbl="node1" presStyleIdx="1" presStyleCnt="12">
        <dgm:presLayoutVars>
          <dgm:bulletEnabled val="1"/>
        </dgm:presLayoutVars>
      </dgm:prSet>
      <dgm:spPr/>
    </dgm:pt>
    <dgm:pt modelId="{B76C04E9-096B-4905-A84C-0ADB8A37DE84}" type="pres">
      <dgm:prSet presAssocID="{E9CA37F1-AB94-4EC0-AE60-5FEB4A1043E8}" presName="sibTrans" presStyleCnt="0"/>
      <dgm:spPr/>
    </dgm:pt>
    <dgm:pt modelId="{32A38258-28C9-4D69-9541-48ECC6CAE66A}" type="pres">
      <dgm:prSet presAssocID="{FFD8B8D7-6A19-4EEA-8359-A5988280A2D1}" presName="node" presStyleLbl="node1" presStyleIdx="2" presStyleCnt="12">
        <dgm:presLayoutVars>
          <dgm:bulletEnabled val="1"/>
        </dgm:presLayoutVars>
      </dgm:prSet>
      <dgm:spPr/>
    </dgm:pt>
    <dgm:pt modelId="{B823A7AC-E7FC-4517-8FCB-B1C1A897395D}" type="pres">
      <dgm:prSet presAssocID="{A0E43648-F3EC-446F-A16A-89137B738861}" presName="sibTrans" presStyleCnt="0"/>
      <dgm:spPr/>
    </dgm:pt>
    <dgm:pt modelId="{50F41F6D-BF30-4A8B-A89E-F13E7717D71F}" type="pres">
      <dgm:prSet presAssocID="{DD5B43BF-F186-4461-9026-0B072E2D914A}" presName="node" presStyleLbl="node1" presStyleIdx="3" presStyleCnt="12">
        <dgm:presLayoutVars>
          <dgm:bulletEnabled val="1"/>
        </dgm:presLayoutVars>
      </dgm:prSet>
      <dgm:spPr/>
    </dgm:pt>
    <dgm:pt modelId="{0FD4A88D-CB4C-496F-BE2B-85267BEEA616}" type="pres">
      <dgm:prSet presAssocID="{E6AEA455-0E9A-4C46-9D7C-5C3440EFD8B1}" presName="sibTrans" presStyleCnt="0"/>
      <dgm:spPr/>
    </dgm:pt>
    <dgm:pt modelId="{2E3CB47E-44AA-4537-B84A-18491554318B}" type="pres">
      <dgm:prSet presAssocID="{45502192-C009-4F52-903A-F852AC202123}" presName="node" presStyleLbl="node1" presStyleIdx="4" presStyleCnt="12">
        <dgm:presLayoutVars>
          <dgm:bulletEnabled val="1"/>
        </dgm:presLayoutVars>
      </dgm:prSet>
      <dgm:spPr/>
    </dgm:pt>
    <dgm:pt modelId="{865EED06-37C4-4F44-9A43-C96CC02B18EE}" type="pres">
      <dgm:prSet presAssocID="{80907CCD-2B5D-4775-963A-33574001D009}" presName="sibTrans" presStyleCnt="0"/>
      <dgm:spPr/>
    </dgm:pt>
    <dgm:pt modelId="{4317E0DE-383F-4C64-958F-DAFF18147D2A}" type="pres">
      <dgm:prSet presAssocID="{16AD70FA-C670-42FB-92F1-AB81B7A00CAF}" presName="node" presStyleLbl="node1" presStyleIdx="5" presStyleCnt="12">
        <dgm:presLayoutVars>
          <dgm:bulletEnabled val="1"/>
        </dgm:presLayoutVars>
      </dgm:prSet>
      <dgm:spPr/>
    </dgm:pt>
    <dgm:pt modelId="{0A3ABC20-86EF-4DFA-9116-CA3BF4E66771}" type="pres">
      <dgm:prSet presAssocID="{8C5BFBD5-C73F-4C79-88C5-85EEAF117AC7}" presName="sibTrans" presStyleCnt="0"/>
      <dgm:spPr/>
    </dgm:pt>
    <dgm:pt modelId="{0ACA5609-CD00-47B0-8CA5-BCDCA5113795}" type="pres">
      <dgm:prSet presAssocID="{87169D4B-5D36-4AE1-8E58-69D13E8D3081}" presName="node" presStyleLbl="node1" presStyleIdx="6" presStyleCnt="12">
        <dgm:presLayoutVars>
          <dgm:bulletEnabled val="1"/>
        </dgm:presLayoutVars>
      </dgm:prSet>
      <dgm:spPr/>
    </dgm:pt>
    <dgm:pt modelId="{5FE99E29-6B26-403A-B668-7A3790CFF09A}" type="pres">
      <dgm:prSet presAssocID="{467D9D71-6355-4836-BBD6-07B1C95E9B8E}" presName="sibTrans" presStyleCnt="0"/>
      <dgm:spPr/>
    </dgm:pt>
    <dgm:pt modelId="{2256CFCA-3A90-42D9-BAD5-0D56AD39EEFD}" type="pres">
      <dgm:prSet presAssocID="{86499F5B-924F-46CA-A042-F98A01565F2B}" presName="node" presStyleLbl="node1" presStyleIdx="7" presStyleCnt="12">
        <dgm:presLayoutVars>
          <dgm:bulletEnabled val="1"/>
        </dgm:presLayoutVars>
      </dgm:prSet>
      <dgm:spPr/>
    </dgm:pt>
    <dgm:pt modelId="{5E383154-4F2A-49C9-B8A8-06A898E7DCD7}" type="pres">
      <dgm:prSet presAssocID="{47503B37-4D9B-4E87-95B6-BE651D12FD40}" presName="sibTrans" presStyleCnt="0"/>
      <dgm:spPr/>
    </dgm:pt>
    <dgm:pt modelId="{666CF90A-F537-4705-8651-80CFE86E77F7}" type="pres">
      <dgm:prSet presAssocID="{99CB3487-4378-4B51-AF02-21C62CBB3895}" presName="node" presStyleLbl="node1" presStyleIdx="8" presStyleCnt="12">
        <dgm:presLayoutVars>
          <dgm:bulletEnabled val="1"/>
        </dgm:presLayoutVars>
      </dgm:prSet>
      <dgm:spPr/>
    </dgm:pt>
    <dgm:pt modelId="{951E3FF2-A18C-4C72-A518-EF2B4387E71C}" type="pres">
      <dgm:prSet presAssocID="{4E228986-69FC-456E-A5A7-C403D22A34DA}" presName="sibTrans" presStyleCnt="0"/>
      <dgm:spPr/>
    </dgm:pt>
    <dgm:pt modelId="{D94480B1-0BE8-4A47-BF27-EB29D4ED41AB}" type="pres">
      <dgm:prSet presAssocID="{EB7A9B9B-6EF4-4026-96D1-1487B5405E2D}" presName="node" presStyleLbl="node1" presStyleIdx="9" presStyleCnt="12">
        <dgm:presLayoutVars>
          <dgm:bulletEnabled val="1"/>
        </dgm:presLayoutVars>
      </dgm:prSet>
      <dgm:spPr/>
    </dgm:pt>
    <dgm:pt modelId="{E54962A6-0E71-401F-9FE9-42A4307E0398}" type="pres">
      <dgm:prSet presAssocID="{907216C6-A689-46D5-8EA3-320E0D576717}" presName="sibTrans" presStyleCnt="0"/>
      <dgm:spPr/>
    </dgm:pt>
    <dgm:pt modelId="{8265EDAF-ED3A-4D29-BD81-54034FF2785F}" type="pres">
      <dgm:prSet presAssocID="{4A9FBD1A-7AE2-4B48-A37C-D9163D9299B3}" presName="node" presStyleLbl="node1" presStyleIdx="10" presStyleCnt="12">
        <dgm:presLayoutVars>
          <dgm:bulletEnabled val="1"/>
        </dgm:presLayoutVars>
      </dgm:prSet>
      <dgm:spPr/>
    </dgm:pt>
    <dgm:pt modelId="{7E41E604-3460-4A57-9A09-8625C5F4C9A2}" type="pres">
      <dgm:prSet presAssocID="{6D765ED9-91FA-47DC-80CD-6DE9D2649292}" presName="sibTrans" presStyleCnt="0"/>
      <dgm:spPr/>
    </dgm:pt>
    <dgm:pt modelId="{7D940D2B-B320-457C-8C51-FB08484C8BCF}" type="pres">
      <dgm:prSet presAssocID="{1D959B3B-C25E-456A-95C6-8BD1DC829421}" presName="node" presStyleLbl="node1" presStyleIdx="11" presStyleCnt="12">
        <dgm:presLayoutVars>
          <dgm:bulletEnabled val="1"/>
        </dgm:presLayoutVars>
      </dgm:prSet>
      <dgm:spPr/>
    </dgm:pt>
  </dgm:ptLst>
  <dgm:cxnLst>
    <dgm:cxn modelId="{FF6F2F30-0908-4BC4-9E3A-B7C23E6C2DFD}" srcId="{FD4C9080-6280-4592-883E-A280556C23D8}" destId="{86499F5B-924F-46CA-A042-F98A01565F2B}" srcOrd="7" destOrd="0" parTransId="{0C173B61-EF64-4A9E-94D3-25A3CE5EB2A7}" sibTransId="{47503B37-4D9B-4E87-95B6-BE651D12FD40}"/>
    <dgm:cxn modelId="{120FE931-5CFF-4825-9296-83046CF3BB4C}" type="presOf" srcId="{99CB3487-4378-4B51-AF02-21C62CBB3895}" destId="{666CF90A-F537-4705-8651-80CFE86E77F7}" srcOrd="0" destOrd="0" presId="urn:microsoft.com/office/officeart/2005/8/layout/default"/>
    <dgm:cxn modelId="{8CD23134-67F2-46FE-BBAE-4C0A9A9C046A}" srcId="{FD4C9080-6280-4592-883E-A280556C23D8}" destId="{87169D4B-5D36-4AE1-8E58-69D13E8D3081}" srcOrd="6" destOrd="0" parTransId="{EB31B220-1A6E-4CE3-B3A6-192D1844FFDB}" sibTransId="{467D9D71-6355-4836-BBD6-07B1C95E9B8E}"/>
    <dgm:cxn modelId="{BF391F3F-3BFD-4E79-8379-0675BEE00898}" type="presOf" srcId="{16AD70FA-C670-42FB-92F1-AB81B7A00CAF}" destId="{4317E0DE-383F-4C64-958F-DAFF18147D2A}" srcOrd="0" destOrd="0" presId="urn:microsoft.com/office/officeart/2005/8/layout/default"/>
    <dgm:cxn modelId="{0D0F075D-AF96-4C47-BFBB-1970FF7E006D}" srcId="{FD4C9080-6280-4592-883E-A280556C23D8}" destId="{99CB3487-4378-4B51-AF02-21C62CBB3895}" srcOrd="8" destOrd="0" parTransId="{DB59910F-2296-4CF3-8FA4-B9B54BF9F36D}" sibTransId="{4E228986-69FC-456E-A5A7-C403D22A34DA}"/>
    <dgm:cxn modelId="{205A8668-AB82-4FEF-862E-5299E4CB89BA}" type="presOf" srcId="{DD5B43BF-F186-4461-9026-0B072E2D914A}" destId="{50F41F6D-BF30-4A8B-A89E-F13E7717D71F}" srcOrd="0" destOrd="0" presId="urn:microsoft.com/office/officeart/2005/8/layout/default"/>
    <dgm:cxn modelId="{DE20BB49-A699-4292-A289-0E7242D2C946}" srcId="{FD4C9080-6280-4592-883E-A280556C23D8}" destId="{45333FF6-CF7B-4719-8639-4CCEB91F7691}" srcOrd="0" destOrd="0" parTransId="{94F46F35-62F7-4C8E-9678-A4069976C1C8}" sibTransId="{B1C9193E-E925-47A5-9520-217903A6A816}"/>
    <dgm:cxn modelId="{97F6D370-C986-48BB-A83B-20F6074A8EBD}" type="presOf" srcId="{FFD8B8D7-6A19-4EEA-8359-A5988280A2D1}" destId="{32A38258-28C9-4D69-9541-48ECC6CAE66A}" srcOrd="0" destOrd="0" presId="urn:microsoft.com/office/officeart/2005/8/layout/default"/>
    <dgm:cxn modelId="{68662E51-636A-4310-BFC1-08F6779768E2}" srcId="{FD4C9080-6280-4592-883E-A280556C23D8}" destId="{FFD8B8D7-6A19-4EEA-8359-A5988280A2D1}" srcOrd="2" destOrd="0" parTransId="{3C4258E6-8181-4CBB-A9D9-64F11A837E26}" sibTransId="{A0E43648-F3EC-446F-A16A-89137B738861}"/>
    <dgm:cxn modelId="{B3156F57-AFE0-44EE-9624-F5D40EA0CEFA}" type="presOf" srcId="{FD4C9080-6280-4592-883E-A280556C23D8}" destId="{C81E1C0E-669A-49E8-9AC2-8AC9FBEF26DC}" srcOrd="0" destOrd="0" presId="urn:microsoft.com/office/officeart/2005/8/layout/default"/>
    <dgm:cxn modelId="{0EE32790-6B00-4772-996E-C14E98AB33E2}" srcId="{FD4C9080-6280-4592-883E-A280556C23D8}" destId="{7DFF6E4C-B2C0-44DA-A1D0-E981EE887E3A}" srcOrd="1" destOrd="0" parTransId="{94AC14E4-EC0D-477E-BB6A-212E2DB5B975}" sibTransId="{E9CA37F1-AB94-4EC0-AE60-5FEB4A1043E8}"/>
    <dgm:cxn modelId="{D647D496-18CA-43D6-97CE-4223AC72476F}" srcId="{FD4C9080-6280-4592-883E-A280556C23D8}" destId="{16AD70FA-C670-42FB-92F1-AB81B7A00CAF}" srcOrd="5" destOrd="0" parTransId="{FF86EA0D-DC7B-460C-AF4C-5DB96CDB0FA7}" sibTransId="{8C5BFBD5-C73F-4C79-88C5-85EEAF117AC7}"/>
    <dgm:cxn modelId="{E05C499B-584D-4F62-A96E-0EF8CA5EEB0D}" srcId="{FD4C9080-6280-4592-883E-A280556C23D8}" destId="{45502192-C009-4F52-903A-F852AC202123}" srcOrd="4" destOrd="0" parTransId="{21341B93-F6BF-4E50-AE0E-8CE3AB6D0428}" sibTransId="{80907CCD-2B5D-4775-963A-33574001D009}"/>
    <dgm:cxn modelId="{8CC5E9A2-2977-489B-BDC1-936C02F533C7}" type="presOf" srcId="{EB7A9B9B-6EF4-4026-96D1-1487B5405E2D}" destId="{D94480B1-0BE8-4A47-BF27-EB29D4ED41AB}" srcOrd="0" destOrd="0" presId="urn:microsoft.com/office/officeart/2005/8/layout/default"/>
    <dgm:cxn modelId="{A8B3E1A3-DB99-436D-B64D-AF69B179BE81}" type="presOf" srcId="{45502192-C009-4F52-903A-F852AC202123}" destId="{2E3CB47E-44AA-4537-B84A-18491554318B}" srcOrd="0" destOrd="0" presId="urn:microsoft.com/office/officeart/2005/8/layout/default"/>
    <dgm:cxn modelId="{1F70DAAB-6790-489E-A348-70E3FE6181C8}" srcId="{FD4C9080-6280-4592-883E-A280556C23D8}" destId="{DD5B43BF-F186-4461-9026-0B072E2D914A}" srcOrd="3" destOrd="0" parTransId="{D3273FCC-C66E-4F59-851F-A8A1F1F1951F}" sibTransId="{E6AEA455-0E9A-4C46-9D7C-5C3440EFD8B1}"/>
    <dgm:cxn modelId="{992301B2-92A4-4089-B391-D20B97EEF66F}" type="presOf" srcId="{87169D4B-5D36-4AE1-8E58-69D13E8D3081}" destId="{0ACA5609-CD00-47B0-8CA5-BCDCA5113795}" srcOrd="0" destOrd="0" presId="urn:microsoft.com/office/officeart/2005/8/layout/default"/>
    <dgm:cxn modelId="{10A3F0B7-FE98-4A1B-9C85-C65C459D549D}" type="presOf" srcId="{45333FF6-CF7B-4719-8639-4CCEB91F7691}" destId="{9211C764-FBA0-4109-B9E5-DCCC12F81F65}" srcOrd="0" destOrd="0" presId="urn:microsoft.com/office/officeart/2005/8/layout/default"/>
    <dgm:cxn modelId="{F7CFB0C0-21E2-465F-8ABF-82BEBF0C9318}" type="presOf" srcId="{7DFF6E4C-B2C0-44DA-A1D0-E981EE887E3A}" destId="{03FCC1DE-AC6F-46C7-BB20-A036B000229A}" srcOrd="0" destOrd="0" presId="urn:microsoft.com/office/officeart/2005/8/layout/default"/>
    <dgm:cxn modelId="{A188D3CB-EC82-4BC0-92C2-ECD6DFFE63F8}" type="presOf" srcId="{86499F5B-924F-46CA-A042-F98A01565F2B}" destId="{2256CFCA-3A90-42D9-BAD5-0D56AD39EEFD}" srcOrd="0" destOrd="0" presId="urn:microsoft.com/office/officeart/2005/8/layout/default"/>
    <dgm:cxn modelId="{BAFF49CC-5611-4A42-A60B-8FD88A9F51E9}" srcId="{FD4C9080-6280-4592-883E-A280556C23D8}" destId="{EB7A9B9B-6EF4-4026-96D1-1487B5405E2D}" srcOrd="9" destOrd="0" parTransId="{0248D90B-8CD5-4ED5-80AC-0C894E4F554C}" sibTransId="{907216C6-A689-46D5-8EA3-320E0D576717}"/>
    <dgm:cxn modelId="{49B566F0-E784-44CA-9E4F-050CFDBA8423}" type="presOf" srcId="{4A9FBD1A-7AE2-4B48-A37C-D9163D9299B3}" destId="{8265EDAF-ED3A-4D29-BD81-54034FF2785F}" srcOrd="0" destOrd="0" presId="urn:microsoft.com/office/officeart/2005/8/layout/default"/>
    <dgm:cxn modelId="{AA3CE7F3-4FE6-42D7-9EF2-A4AAC08A5165}" srcId="{FD4C9080-6280-4592-883E-A280556C23D8}" destId="{4A9FBD1A-7AE2-4B48-A37C-D9163D9299B3}" srcOrd="10" destOrd="0" parTransId="{3122722B-958C-40C3-B9F9-537438E6C8CF}" sibTransId="{6D765ED9-91FA-47DC-80CD-6DE9D2649292}"/>
    <dgm:cxn modelId="{D65F34FC-5BBF-408B-B547-FC45B2A65776}" srcId="{FD4C9080-6280-4592-883E-A280556C23D8}" destId="{1D959B3B-C25E-456A-95C6-8BD1DC829421}" srcOrd="11" destOrd="0" parTransId="{A85297E8-CE00-4A6D-9F74-099EACFE4B0A}" sibTransId="{9E41338E-C330-4F34-B8A8-2B83B01F2BE1}"/>
    <dgm:cxn modelId="{665324FE-D1A6-41B0-B826-B50ACA52C578}" type="presOf" srcId="{1D959B3B-C25E-456A-95C6-8BD1DC829421}" destId="{7D940D2B-B320-457C-8C51-FB08484C8BCF}" srcOrd="0" destOrd="0" presId="urn:microsoft.com/office/officeart/2005/8/layout/default"/>
    <dgm:cxn modelId="{103F596E-18E9-4D6C-8683-418F4BFE7A75}" type="presParOf" srcId="{C81E1C0E-669A-49E8-9AC2-8AC9FBEF26DC}" destId="{9211C764-FBA0-4109-B9E5-DCCC12F81F65}" srcOrd="0" destOrd="0" presId="urn:microsoft.com/office/officeart/2005/8/layout/default"/>
    <dgm:cxn modelId="{C5B3F9F1-3000-4432-913E-F305B994B5A9}" type="presParOf" srcId="{C81E1C0E-669A-49E8-9AC2-8AC9FBEF26DC}" destId="{619522E5-0567-4F64-B6DC-2EAF56D5F519}" srcOrd="1" destOrd="0" presId="urn:microsoft.com/office/officeart/2005/8/layout/default"/>
    <dgm:cxn modelId="{DFEE4554-9D2A-4F1A-B96A-DD17178C7EC0}" type="presParOf" srcId="{C81E1C0E-669A-49E8-9AC2-8AC9FBEF26DC}" destId="{03FCC1DE-AC6F-46C7-BB20-A036B000229A}" srcOrd="2" destOrd="0" presId="urn:microsoft.com/office/officeart/2005/8/layout/default"/>
    <dgm:cxn modelId="{BEC202A0-7A73-46A3-B059-144EF1581650}" type="presParOf" srcId="{C81E1C0E-669A-49E8-9AC2-8AC9FBEF26DC}" destId="{B76C04E9-096B-4905-A84C-0ADB8A37DE84}" srcOrd="3" destOrd="0" presId="urn:microsoft.com/office/officeart/2005/8/layout/default"/>
    <dgm:cxn modelId="{816E5265-72F4-467D-9007-36A36173A3FC}" type="presParOf" srcId="{C81E1C0E-669A-49E8-9AC2-8AC9FBEF26DC}" destId="{32A38258-28C9-4D69-9541-48ECC6CAE66A}" srcOrd="4" destOrd="0" presId="urn:microsoft.com/office/officeart/2005/8/layout/default"/>
    <dgm:cxn modelId="{DB9CA8AD-E919-440D-AD8C-B01AB8E6A4FD}" type="presParOf" srcId="{C81E1C0E-669A-49E8-9AC2-8AC9FBEF26DC}" destId="{B823A7AC-E7FC-4517-8FCB-B1C1A897395D}" srcOrd="5" destOrd="0" presId="urn:microsoft.com/office/officeart/2005/8/layout/default"/>
    <dgm:cxn modelId="{B9A5B879-7764-43DF-AF5C-DAD6DAF7A6D6}" type="presParOf" srcId="{C81E1C0E-669A-49E8-9AC2-8AC9FBEF26DC}" destId="{50F41F6D-BF30-4A8B-A89E-F13E7717D71F}" srcOrd="6" destOrd="0" presId="urn:microsoft.com/office/officeart/2005/8/layout/default"/>
    <dgm:cxn modelId="{E9C4849B-2A0D-4B25-8CFA-6F6871AEA4A9}" type="presParOf" srcId="{C81E1C0E-669A-49E8-9AC2-8AC9FBEF26DC}" destId="{0FD4A88D-CB4C-496F-BE2B-85267BEEA616}" srcOrd="7" destOrd="0" presId="urn:microsoft.com/office/officeart/2005/8/layout/default"/>
    <dgm:cxn modelId="{373FF7F5-6CB8-4595-995E-D6E6068987C5}" type="presParOf" srcId="{C81E1C0E-669A-49E8-9AC2-8AC9FBEF26DC}" destId="{2E3CB47E-44AA-4537-B84A-18491554318B}" srcOrd="8" destOrd="0" presId="urn:microsoft.com/office/officeart/2005/8/layout/default"/>
    <dgm:cxn modelId="{C844763F-0AAB-4A65-9CB2-E01E39000F37}" type="presParOf" srcId="{C81E1C0E-669A-49E8-9AC2-8AC9FBEF26DC}" destId="{865EED06-37C4-4F44-9A43-C96CC02B18EE}" srcOrd="9" destOrd="0" presId="urn:microsoft.com/office/officeart/2005/8/layout/default"/>
    <dgm:cxn modelId="{EDEA67D9-68FD-4262-ADA1-9929E6E26953}" type="presParOf" srcId="{C81E1C0E-669A-49E8-9AC2-8AC9FBEF26DC}" destId="{4317E0DE-383F-4C64-958F-DAFF18147D2A}" srcOrd="10" destOrd="0" presId="urn:microsoft.com/office/officeart/2005/8/layout/default"/>
    <dgm:cxn modelId="{3F24602F-93B9-4D99-84AB-955F2626E7F3}" type="presParOf" srcId="{C81E1C0E-669A-49E8-9AC2-8AC9FBEF26DC}" destId="{0A3ABC20-86EF-4DFA-9116-CA3BF4E66771}" srcOrd="11" destOrd="0" presId="urn:microsoft.com/office/officeart/2005/8/layout/default"/>
    <dgm:cxn modelId="{D4AE7B76-49BD-4093-AF30-F62C437F2602}" type="presParOf" srcId="{C81E1C0E-669A-49E8-9AC2-8AC9FBEF26DC}" destId="{0ACA5609-CD00-47B0-8CA5-BCDCA5113795}" srcOrd="12" destOrd="0" presId="urn:microsoft.com/office/officeart/2005/8/layout/default"/>
    <dgm:cxn modelId="{20834594-86F5-435D-82C9-CFE70DEFDBD4}" type="presParOf" srcId="{C81E1C0E-669A-49E8-9AC2-8AC9FBEF26DC}" destId="{5FE99E29-6B26-403A-B668-7A3790CFF09A}" srcOrd="13" destOrd="0" presId="urn:microsoft.com/office/officeart/2005/8/layout/default"/>
    <dgm:cxn modelId="{52308D62-00B8-4CF3-9141-B6E02773E4C8}" type="presParOf" srcId="{C81E1C0E-669A-49E8-9AC2-8AC9FBEF26DC}" destId="{2256CFCA-3A90-42D9-BAD5-0D56AD39EEFD}" srcOrd="14" destOrd="0" presId="urn:microsoft.com/office/officeart/2005/8/layout/default"/>
    <dgm:cxn modelId="{73E3A270-C211-4227-BEDF-568EF38EA6F5}" type="presParOf" srcId="{C81E1C0E-669A-49E8-9AC2-8AC9FBEF26DC}" destId="{5E383154-4F2A-49C9-B8A8-06A898E7DCD7}" srcOrd="15" destOrd="0" presId="urn:microsoft.com/office/officeart/2005/8/layout/default"/>
    <dgm:cxn modelId="{7F691DDF-FE86-4FE9-879C-8A577F6A9552}" type="presParOf" srcId="{C81E1C0E-669A-49E8-9AC2-8AC9FBEF26DC}" destId="{666CF90A-F537-4705-8651-80CFE86E77F7}" srcOrd="16" destOrd="0" presId="urn:microsoft.com/office/officeart/2005/8/layout/default"/>
    <dgm:cxn modelId="{9CEC648B-5B47-442D-B919-DF86449E96FE}" type="presParOf" srcId="{C81E1C0E-669A-49E8-9AC2-8AC9FBEF26DC}" destId="{951E3FF2-A18C-4C72-A518-EF2B4387E71C}" srcOrd="17" destOrd="0" presId="urn:microsoft.com/office/officeart/2005/8/layout/default"/>
    <dgm:cxn modelId="{2627E9CC-99ED-496C-B304-53792A6BABEC}" type="presParOf" srcId="{C81E1C0E-669A-49E8-9AC2-8AC9FBEF26DC}" destId="{D94480B1-0BE8-4A47-BF27-EB29D4ED41AB}" srcOrd="18" destOrd="0" presId="urn:microsoft.com/office/officeart/2005/8/layout/default"/>
    <dgm:cxn modelId="{257F6DFC-4114-4062-8798-A9C118CC04A4}" type="presParOf" srcId="{C81E1C0E-669A-49E8-9AC2-8AC9FBEF26DC}" destId="{E54962A6-0E71-401F-9FE9-42A4307E0398}" srcOrd="19" destOrd="0" presId="urn:microsoft.com/office/officeart/2005/8/layout/default"/>
    <dgm:cxn modelId="{924E9222-B668-48FA-A39A-F753CB0248E1}" type="presParOf" srcId="{C81E1C0E-669A-49E8-9AC2-8AC9FBEF26DC}" destId="{8265EDAF-ED3A-4D29-BD81-54034FF2785F}" srcOrd="20" destOrd="0" presId="urn:microsoft.com/office/officeart/2005/8/layout/default"/>
    <dgm:cxn modelId="{DD036893-ED1C-417D-A52F-F29F03C149BD}" type="presParOf" srcId="{C81E1C0E-669A-49E8-9AC2-8AC9FBEF26DC}" destId="{7E41E604-3460-4A57-9A09-8625C5F4C9A2}" srcOrd="21" destOrd="0" presId="urn:microsoft.com/office/officeart/2005/8/layout/default"/>
    <dgm:cxn modelId="{1BB74311-2C10-4D89-BE26-EE9C2E60D4F0}" type="presParOf" srcId="{C81E1C0E-669A-49E8-9AC2-8AC9FBEF26DC}" destId="{7D940D2B-B320-457C-8C51-FB08484C8BCF}"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1C764-FBA0-4109-B9E5-DCCC12F81F65}">
      <dsp:nvSpPr>
        <dsp:cNvPr id="0" name=""/>
        <dsp:cNvSpPr/>
      </dsp:nvSpPr>
      <dsp:spPr>
        <a:xfrm>
          <a:off x="1861" y="427163"/>
          <a:ext cx="1476693" cy="88601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t>Salud</a:t>
          </a:r>
          <a:endParaRPr lang="es-PE" sz="1600" kern="1200" dirty="0"/>
        </a:p>
      </dsp:txBody>
      <dsp:txXfrm>
        <a:off x="1861" y="427163"/>
        <a:ext cx="1476693" cy="886015"/>
      </dsp:txXfrm>
    </dsp:sp>
    <dsp:sp modelId="{03FCC1DE-AC6F-46C7-BB20-A036B000229A}">
      <dsp:nvSpPr>
        <dsp:cNvPr id="0" name=""/>
        <dsp:cNvSpPr/>
      </dsp:nvSpPr>
      <dsp:spPr>
        <a:xfrm>
          <a:off x="1626223" y="410541"/>
          <a:ext cx="1476693" cy="88601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Educación</a:t>
          </a:r>
        </a:p>
      </dsp:txBody>
      <dsp:txXfrm>
        <a:off x="1626223" y="410541"/>
        <a:ext cx="1476693" cy="886015"/>
      </dsp:txXfrm>
    </dsp:sp>
    <dsp:sp modelId="{32A38258-28C9-4D69-9541-48ECC6CAE66A}">
      <dsp:nvSpPr>
        <dsp:cNvPr id="0" name=""/>
        <dsp:cNvSpPr/>
      </dsp:nvSpPr>
      <dsp:spPr>
        <a:xfrm>
          <a:off x="3250586" y="410541"/>
          <a:ext cx="1476693" cy="88601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Agropecuaria</a:t>
          </a:r>
        </a:p>
      </dsp:txBody>
      <dsp:txXfrm>
        <a:off x="3250586" y="410541"/>
        <a:ext cx="1476693" cy="886015"/>
      </dsp:txXfrm>
    </dsp:sp>
    <dsp:sp modelId="{50F41F6D-BF30-4A8B-A89E-F13E7717D71F}">
      <dsp:nvSpPr>
        <dsp:cNvPr id="0" name=""/>
        <dsp:cNvSpPr/>
      </dsp:nvSpPr>
      <dsp:spPr>
        <a:xfrm>
          <a:off x="4874948" y="410541"/>
          <a:ext cx="1476693" cy="886015"/>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Transporte</a:t>
          </a:r>
        </a:p>
      </dsp:txBody>
      <dsp:txXfrm>
        <a:off x="4874948" y="410541"/>
        <a:ext cx="1476693" cy="886015"/>
      </dsp:txXfrm>
    </dsp:sp>
    <dsp:sp modelId="{2E3CB47E-44AA-4537-B84A-18491554318B}">
      <dsp:nvSpPr>
        <dsp:cNvPr id="0" name=""/>
        <dsp:cNvSpPr/>
      </dsp:nvSpPr>
      <dsp:spPr>
        <a:xfrm>
          <a:off x="1861" y="1444227"/>
          <a:ext cx="1476693" cy="88601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Protección Social</a:t>
          </a:r>
        </a:p>
      </dsp:txBody>
      <dsp:txXfrm>
        <a:off x="1861" y="1444227"/>
        <a:ext cx="1476693" cy="886015"/>
      </dsp:txXfrm>
    </dsp:sp>
    <dsp:sp modelId="{4317E0DE-383F-4C64-958F-DAFF18147D2A}">
      <dsp:nvSpPr>
        <dsp:cNvPr id="0" name=""/>
        <dsp:cNvSpPr/>
      </dsp:nvSpPr>
      <dsp:spPr>
        <a:xfrm>
          <a:off x="1626223" y="1444227"/>
          <a:ext cx="1476693" cy="886015"/>
        </a:xfrm>
        <a:prstGeom prst="rect">
          <a:avLst/>
        </a:prstGeom>
        <a:solidFill>
          <a:srgbClr val="92D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Ambiente</a:t>
          </a:r>
        </a:p>
      </dsp:txBody>
      <dsp:txXfrm>
        <a:off x="1626223" y="1444227"/>
        <a:ext cx="1476693" cy="886015"/>
      </dsp:txXfrm>
    </dsp:sp>
    <dsp:sp modelId="{0ACA5609-CD00-47B0-8CA5-BCDCA5113795}">
      <dsp:nvSpPr>
        <dsp:cNvPr id="0" name=""/>
        <dsp:cNvSpPr/>
      </dsp:nvSpPr>
      <dsp:spPr>
        <a:xfrm>
          <a:off x="3250586" y="1444227"/>
          <a:ext cx="1476693" cy="886015"/>
        </a:xfrm>
        <a:prstGeom prst="rect">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Turismo</a:t>
          </a:r>
        </a:p>
      </dsp:txBody>
      <dsp:txXfrm>
        <a:off x="3250586" y="1444227"/>
        <a:ext cx="1476693" cy="886015"/>
      </dsp:txXfrm>
    </dsp:sp>
    <dsp:sp modelId="{2256CFCA-3A90-42D9-BAD5-0D56AD39EEFD}">
      <dsp:nvSpPr>
        <dsp:cNvPr id="0" name=""/>
        <dsp:cNvSpPr/>
      </dsp:nvSpPr>
      <dsp:spPr>
        <a:xfrm>
          <a:off x="4874948" y="1444227"/>
          <a:ext cx="1476693" cy="88601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Planeamiento y Gestión</a:t>
          </a:r>
        </a:p>
      </dsp:txBody>
      <dsp:txXfrm>
        <a:off x="4874948" y="1444227"/>
        <a:ext cx="1476693" cy="886015"/>
      </dsp:txXfrm>
    </dsp:sp>
    <dsp:sp modelId="{666CF90A-F537-4705-8651-80CFE86E77F7}">
      <dsp:nvSpPr>
        <dsp:cNvPr id="0" name=""/>
        <dsp:cNvSpPr/>
      </dsp:nvSpPr>
      <dsp:spPr>
        <a:xfrm>
          <a:off x="1861" y="2477912"/>
          <a:ext cx="1476693" cy="886015"/>
        </a:xfrm>
        <a:prstGeom prst="rect">
          <a:avLst/>
        </a:prstGeom>
        <a:solidFill>
          <a:schemeClr val="bg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Cultura y Deporte</a:t>
          </a:r>
        </a:p>
      </dsp:txBody>
      <dsp:txXfrm>
        <a:off x="1861" y="2477912"/>
        <a:ext cx="1476693" cy="886015"/>
      </dsp:txXfrm>
    </dsp:sp>
    <dsp:sp modelId="{D94480B1-0BE8-4A47-BF27-EB29D4ED41AB}">
      <dsp:nvSpPr>
        <dsp:cNvPr id="0" name=""/>
        <dsp:cNvSpPr/>
      </dsp:nvSpPr>
      <dsp:spPr>
        <a:xfrm>
          <a:off x="1626223" y="2477912"/>
          <a:ext cx="1476693" cy="88601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Comunicaciones</a:t>
          </a:r>
        </a:p>
      </dsp:txBody>
      <dsp:txXfrm>
        <a:off x="1626223" y="2477912"/>
        <a:ext cx="1476693" cy="886015"/>
      </dsp:txXfrm>
    </dsp:sp>
    <dsp:sp modelId="{8265EDAF-ED3A-4D29-BD81-54034FF2785F}">
      <dsp:nvSpPr>
        <dsp:cNvPr id="0" name=""/>
        <dsp:cNvSpPr/>
      </dsp:nvSpPr>
      <dsp:spPr>
        <a:xfrm>
          <a:off x="3250586" y="2477912"/>
          <a:ext cx="1476693" cy="88601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Orden Publico y Seguridad</a:t>
          </a:r>
        </a:p>
      </dsp:txBody>
      <dsp:txXfrm>
        <a:off x="3250586" y="2477912"/>
        <a:ext cx="1476693" cy="886015"/>
      </dsp:txXfrm>
    </dsp:sp>
    <dsp:sp modelId="{7D940D2B-B320-457C-8C51-FB08484C8BCF}">
      <dsp:nvSpPr>
        <dsp:cNvPr id="0" name=""/>
        <dsp:cNvSpPr/>
      </dsp:nvSpPr>
      <dsp:spPr>
        <a:xfrm>
          <a:off x="4874948" y="2477912"/>
          <a:ext cx="1476693" cy="88601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IOARR</a:t>
          </a:r>
        </a:p>
      </dsp:txBody>
      <dsp:txXfrm>
        <a:off x="4874948" y="2477912"/>
        <a:ext cx="1476693" cy="88601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7985F4-B8CC-48A5-B619-C986ABA454E5}" type="datetimeFigureOut">
              <a:rPr lang="es-PE" smtClean="0"/>
              <a:t>mié. 22/07/2020</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FE7B85-5F2A-4388-B62F-8365DA6271CF}" type="slidenum">
              <a:rPr lang="es-PE" smtClean="0"/>
              <a:t>‹Nº›</a:t>
            </a:fld>
            <a:endParaRPr lang="es-PE"/>
          </a:p>
        </p:txBody>
      </p:sp>
    </p:spTree>
    <p:extLst>
      <p:ext uri="{BB962C8B-B14F-4D97-AF65-F5344CB8AC3E}">
        <p14:creationId xmlns:p14="http://schemas.microsoft.com/office/powerpoint/2010/main" val="3739603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225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5243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3597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4279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0199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6302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2307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987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5529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5286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5550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07FE7B85-5F2A-4388-B62F-8365DA6271CF}" type="slidenum">
              <a:rPr lang="es-PE" smtClean="0"/>
              <a:t>24</a:t>
            </a:fld>
            <a:endParaRPr lang="es-PE"/>
          </a:p>
        </p:txBody>
      </p:sp>
    </p:spTree>
    <p:extLst>
      <p:ext uri="{BB962C8B-B14F-4D97-AF65-F5344CB8AC3E}">
        <p14:creationId xmlns:p14="http://schemas.microsoft.com/office/powerpoint/2010/main" val="2050279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9813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mié. 22/07/2020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33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mié. 22/07/2020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450695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mié. 22/07/2020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191503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1"/>
        <p:cNvGrpSpPr/>
        <p:nvPr/>
      </p:nvGrpSpPr>
      <p:grpSpPr>
        <a:xfrm>
          <a:off x="0" y="0"/>
          <a:ext cx="0" cy="0"/>
          <a:chOff x="0" y="0"/>
          <a:chExt cx="0" cy="0"/>
        </a:xfrm>
      </p:grpSpPr>
      <p:sp>
        <p:nvSpPr>
          <p:cNvPr id="46" name="Google Shape;46;p6"/>
          <p:cNvSpPr txBox="1">
            <a:spLocks noGrp="1"/>
          </p:cNvSpPr>
          <p:nvPr>
            <p:ph type="title"/>
          </p:nvPr>
        </p:nvSpPr>
        <p:spPr>
          <a:xfrm>
            <a:off x="983800" y="690033"/>
            <a:ext cx="8046000" cy="992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6"/>
          <p:cNvSpPr txBox="1">
            <a:spLocks noGrp="1"/>
          </p:cNvSpPr>
          <p:nvPr>
            <p:ph type="body" idx="1"/>
          </p:nvPr>
        </p:nvSpPr>
        <p:spPr>
          <a:xfrm>
            <a:off x="983800" y="1967600"/>
            <a:ext cx="3855600" cy="3915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48" name="Google Shape;48;p6"/>
          <p:cNvSpPr txBox="1">
            <a:spLocks noGrp="1"/>
          </p:cNvSpPr>
          <p:nvPr>
            <p:ph type="body" idx="2"/>
          </p:nvPr>
        </p:nvSpPr>
        <p:spPr>
          <a:xfrm>
            <a:off x="5274639" y="1967600"/>
            <a:ext cx="3855600" cy="3915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49" name="Google Shape;49;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PE" smtClean="0"/>
              <a:pPr/>
              <a:t>‹Nº›</a:t>
            </a:fld>
            <a:endParaRPr lang="es-PE"/>
          </a:p>
        </p:txBody>
      </p:sp>
    </p:spTree>
    <p:extLst>
      <p:ext uri="{BB962C8B-B14F-4D97-AF65-F5344CB8AC3E}">
        <p14:creationId xmlns:p14="http://schemas.microsoft.com/office/powerpoint/2010/main" val="1030865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5"/>
        <p:cNvGrpSpPr/>
        <p:nvPr/>
      </p:nvGrpSpPr>
      <p:grpSpPr>
        <a:xfrm>
          <a:off x="0" y="0"/>
          <a:ext cx="0" cy="0"/>
          <a:chOff x="0" y="0"/>
          <a:chExt cx="0" cy="0"/>
        </a:xfrm>
      </p:grpSpPr>
      <p:sp>
        <p:nvSpPr>
          <p:cNvPr id="19" name="Google Shape;19;p3"/>
          <p:cNvSpPr txBox="1">
            <a:spLocks noGrp="1"/>
          </p:cNvSpPr>
          <p:nvPr>
            <p:ph type="ctrTitle"/>
          </p:nvPr>
        </p:nvSpPr>
        <p:spPr>
          <a:xfrm>
            <a:off x="1379067" y="2111133"/>
            <a:ext cx="84572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20" name="Google Shape;20;p3"/>
          <p:cNvSpPr txBox="1">
            <a:spLocks noGrp="1"/>
          </p:cNvSpPr>
          <p:nvPr>
            <p:ph type="subTitle" idx="1"/>
          </p:nvPr>
        </p:nvSpPr>
        <p:spPr>
          <a:xfrm>
            <a:off x="1379067" y="3786736"/>
            <a:ext cx="8457200" cy="10464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4000">
                <a:solidFill>
                  <a:schemeClr val="accent5"/>
                </a:solidFill>
              </a:defRPr>
            </a:lvl2pPr>
            <a:lvl3pPr lvl="2" rtl="0">
              <a:spcBef>
                <a:spcPts val="0"/>
              </a:spcBef>
              <a:spcAft>
                <a:spcPts val="0"/>
              </a:spcAft>
              <a:buClr>
                <a:schemeClr val="accent5"/>
              </a:buClr>
              <a:buSzPts val="3000"/>
              <a:buNone/>
              <a:defRPr sz="4000">
                <a:solidFill>
                  <a:schemeClr val="accent5"/>
                </a:solidFill>
              </a:defRPr>
            </a:lvl3pPr>
            <a:lvl4pPr lvl="3" rtl="0">
              <a:spcBef>
                <a:spcPts val="0"/>
              </a:spcBef>
              <a:spcAft>
                <a:spcPts val="0"/>
              </a:spcAft>
              <a:buClr>
                <a:schemeClr val="accent5"/>
              </a:buClr>
              <a:buSzPts val="3000"/>
              <a:buNone/>
              <a:defRPr sz="4000">
                <a:solidFill>
                  <a:schemeClr val="accent5"/>
                </a:solidFill>
              </a:defRPr>
            </a:lvl4pPr>
            <a:lvl5pPr lvl="4" rtl="0">
              <a:spcBef>
                <a:spcPts val="0"/>
              </a:spcBef>
              <a:spcAft>
                <a:spcPts val="0"/>
              </a:spcAft>
              <a:buClr>
                <a:schemeClr val="accent5"/>
              </a:buClr>
              <a:buSzPts val="3000"/>
              <a:buNone/>
              <a:defRPr sz="4000">
                <a:solidFill>
                  <a:schemeClr val="accent5"/>
                </a:solidFill>
              </a:defRPr>
            </a:lvl5pPr>
            <a:lvl6pPr lvl="5" rtl="0">
              <a:spcBef>
                <a:spcPts val="0"/>
              </a:spcBef>
              <a:spcAft>
                <a:spcPts val="0"/>
              </a:spcAft>
              <a:buClr>
                <a:schemeClr val="accent5"/>
              </a:buClr>
              <a:buSzPts val="3000"/>
              <a:buNone/>
              <a:defRPr sz="4000">
                <a:solidFill>
                  <a:schemeClr val="accent5"/>
                </a:solidFill>
              </a:defRPr>
            </a:lvl6pPr>
            <a:lvl7pPr lvl="6" rtl="0">
              <a:spcBef>
                <a:spcPts val="0"/>
              </a:spcBef>
              <a:spcAft>
                <a:spcPts val="0"/>
              </a:spcAft>
              <a:buClr>
                <a:schemeClr val="accent5"/>
              </a:buClr>
              <a:buSzPts val="3000"/>
              <a:buNone/>
              <a:defRPr sz="4000">
                <a:solidFill>
                  <a:schemeClr val="accent5"/>
                </a:solidFill>
              </a:defRPr>
            </a:lvl7pPr>
            <a:lvl8pPr lvl="7" rtl="0">
              <a:spcBef>
                <a:spcPts val="0"/>
              </a:spcBef>
              <a:spcAft>
                <a:spcPts val="0"/>
              </a:spcAft>
              <a:buClr>
                <a:schemeClr val="accent5"/>
              </a:buClr>
              <a:buSzPts val="3000"/>
              <a:buNone/>
              <a:defRPr sz="4000">
                <a:solidFill>
                  <a:schemeClr val="accent5"/>
                </a:solidFill>
              </a:defRPr>
            </a:lvl8pPr>
            <a:lvl9pPr lvl="8" rtl="0">
              <a:spcBef>
                <a:spcPts val="0"/>
              </a:spcBef>
              <a:spcAft>
                <a:spcPts val="0"/>
              </a:spcAft>
              <a:buClr>
                <a:schemeClr val="accent5"/>
              </a:buClr>
              <a:buSzPts val="3000"/>
              <a:buNone/>
              <a:defRPr sz="4000">
                <a:solidFill>
                  <a:schemeClr val="accent5"/>
                </a:solidFill>
              </a:defRPr>
            </a:lvl9pPr>
          </a:lstStyle>
          <a:p>
            <a:endParaRPr/>
          </a:p>
        </p:txBody>
      </p:sp>
    </p:spTree>
    <p:extLst>
      <p:ext uri="{BB962C8B-B14F-4D97-AF65-F5344CB8AC3E}">
        <p14:creationId xmlns:p14="http://schemas.microsoft.com/office/powerpoint/2010/main" val="270159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4" name="Google Shape;14;p2"/>
          <p:cNvSpPr txBox="1">
            <a:spLocks noGrp="1"/>
          </p:cNvSpPr>
          <p:nvPr>
            <p:ph type="ctrTitle"/>
          </p:nvPr>
        </p:nvSpPr>
        <p:spPr>
          <a:xfrm>
            <a:off x="1379067" y="1233367"/>
            <a:ext cx="9434000" cy="1546400"/>
          </a:xfrm>
          <a:prstGeom prst="rect">
            <a:avLst/>
          </a:prstGeom>
        </p:spPr>
        <p:txBody>
          <a:bodyPr spcFirstLastPara="1" wrap="square" lIns="0" tIns="0" rIns="0" bIns="0" anchor="t" anchorCtr="0">
            <a:noAutofit/>
          </a:bodyPr>
          <a:lstStyle>
            <a:lvl1pPr lvl="0" rtl="0">
              <a:spcBef>
                <a:spcPts val="0"/>
              </a:spcBef>
              <a:spcAft>
                <a:spcPts val="0"/>
              </a:spcAft>
              <a:buSzPts val="5400"/>
              <a:buNone/>
              <a:defRPr sz="7200"/>
            </a:lvl1pPr>
            <a:lvl2pPr lvl="1" rtl="0">
              <a:spcBef>
                <a:spcPts val="0"/>
              </a:spcBef>
              <a:spcAft>
                <a:spcPts val="0"/>
              </a:spcAft>
              <a:buSzPts val="5400"/>
              <a:buNone/>
              <a:defRPr sz="7200"/>
            </a:lvl2pPr>
            <a:lvl3pPr lvl="2" rtl="0">
              <a:spcBef>
                <a:spcPts val="0"/>
              </a:spcBef>
              <a:spcAft>
                <a:spcPts val="0"/>
              </a:spcAft>
              <a:buSzPts val="5400"/>
              <a:buNone/>
              <a:defRPr sz="7200"/>
            </a:lvl3pPr>
            <a:lvl4pPr lvl="3" rtl="0">
              <a:spcBef>
                <a:spcPts val="0"/>
              </a:spcBef>
              <a:spcAft>
                <a:spcPts val="0"/>
              </a:spcAft>
              <a:buSzPts val="5400"/>
              <a:buNone/>
              <a:defRPr sz="7200"/>
            </a:lvl4pPr>
            <a:lvl5pPr lvl="4" rtl="0">
              <a:spcBef>
                <a:spcPts val="0"/>
              </a:spcBef>
              <a:spcAft>
                <a:spcPts val="0"/>
              </a:spcAft>
              <a:buSzPts val="5400"/>
              <a:buNone/>
              <a:defRPr sz="7200"/>
            </a:lvl5pPr>
            <a:lvl6pPr lvl="5" rtl="0">
              <a:spcBef>
                <a:spcPts val="0"/>
              </a:spcBef>
              <a:spcAft>
                <a:spcPts val="0"/>
              </a:spcAft>
              <a:buSzPts val="5400"/>
              <a:buNone/>
              <a:defRPr sz="7200"/>
            </a:lvl6pPr>
            <a:lvl7pPr lvl="6" rtl="0">
              <a:spcBef>
                <a:spcPts val="0"/>
              </a:spcBef>
              <a:spcAft>
                <a:spcPts val="0"/>
              </a:spcAft>
              <a:buSzPts val="5400"/>
              <a:buNone/>
              <a:defRPr sz="7200"/>
            </a:lvl7pPr>
            <a:lvl8pPr lvl="7" rtl="0">
              <a:spcBef>
                <a:spcPts val="0"/>
              </a:spcBef>
              <a:spcAft>
                <a:spcPts val="0"/>
              </a:spcAft>
              <a:buSzPts val="5400"/>
              <a:buNone/>
              <a:defRPr sz="7200"/>
            </a:lvl8pPr>
            <a:lvl9pPr lvl="8" rtl="0">
              <a:spcBef>
                <a:spcPts val="0"/>
              </a:spcBef>
              <a:spcAft>
                <a:spcPts val="0"/>
              </a:spcAft>
              <a:buSzPts val="5400"/>
              <a:buNone/>
              <a:defRPr sz="7200"/>
            </a:lvl9pPr>
          </a:lstStyle>
          <a:p>
            <a:endParaRPr/>
          </a:p>
        </p:txBody>
      </p:sp>
    </p:spTree>
    <p:extLst>
      <p:ext uri="{BB962C8B-B14F-4D97-AF65-F5344CB8AC3E}">
        <p14:creationId xmlns:p14="http://schemas.microsoft.com/office/powerpoint/2010/main" val="3700571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mié. 22/07/2020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862078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4DE248C-07F7-42E3-8283-42E2516C9C01}" type="datetimeFigureOut">
              <a:rPr lang="es-PE" smtClean="0"/>
              <a:t>mié. 22/07/2020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465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4DE248C-07F7-42E3-8283-42E2516C9C01}" type="datetimeFigureOut">
              <a:rPr lang="es-PE" smtClean="0"/>
              <a:t>mié. 22/07/2020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30733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4DE248C-07F7-42E3-8283-42E2516C9C01}" type="datetimeFigureOut">
              <a:rPr lang="es-PE" smtClean="0"/>
              <a:t>mié. 22/07/2020</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2008535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4DE248C-07F7-42E3-8283-42E2516C9C01}" type="datetimeFigureOut">
              <a:rPr lang="es-PE" smtClean="0"/>
              <a:t>mié. 22/07/2020</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884508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DE248C-07F7-42E3-8283-42E2516C9C01}" type="datetimeFigureOut">
              <a:rPr lang="es-PE" smtClean="0"/>
              <a:t>mié. 22/07/2020</a:t>
            </a:fld>
            <a:endParaRPr lang="es-PE"/>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PE"/>
          </a:p>
        </p:txBody>
      </p:sp>
      <p:sp>
        <p:nvSpPr>
          <p:cNvPr id="9" name="Slide Number Placeholder 8"/>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393287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DE248C-07F7-42E3-8283-42E2516C9C01}" type="datetimeFigureOut">
              <a:rPr lang="es-PE" smtClean="0"/>
              <a:t>mié. 22/07/2020</a:t>
            </a:fld>
            <a:endParaRPr lang="es-PE"/>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PE"/>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7E7A949-8724-4359-B1D9-7A7E33D7FB1B}" type="slidenum">
              <a:rPr lang="es-PE" smtClean="0"/>
              <a:t>‹Nº›</a:t>
            </a:fld>
            <a:endParaRPr lang="es-PE"/>
          </a:p>
        </p:txBody>
      </p:sp>
    </p:spTree>
    <p:extLst>
      <p:ext uri="{BB962C8B-B14F-4D97-AF65-F5344CB8AC3E}">
        <p14:creationId xmlns:p14="http://schemas.microsoft.com/office/powerpoint/2010/main" val="573290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4DE248C-07F7-42E3-8283-42E2516C9C01}" type="datetimeFigureOut">
              <a:rPr lang="es-PE" smtClean="0"/>
              <a:t>mié. 22/07/2020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62940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DE248C-07F7-42E3-8283-42E2516C9C01}" type="datetimeFigureOut">
              <a:rPr lang="es-PE" smtClean="0"/>
              <a:t>mié. 22/07/2020</a:t>
            </a:fld>
            <a:endParaRPr lang="es-PE"/>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PE"/>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7E7A949-8724-4359-B1D9-7A7E33D7FB1B}" type="slidenum">
              <a:rPr lang="es-PE" smtClean="0"/>
              <a:t>‹Nº›</a:t>
            </a:fld>
            <a:endParaRPr lang="es-PE"/>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92852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emf"/></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822F56-3E99-476A-8691-3C1D0F02363D}"/>
              </a:ext>
            </a:extLst>
          </p:cNvPr>
          <p:cNvSpPr>
            <a:spLocks noGrp="1"/>
          </p:cNvSpPr>
          <p:nvPr>
            <p:ph type="title"/>
          </p:nvPr>
        </p:nvSpPr>
        <p:spPr>
          <a:xfrm>
            <a:off x="632331" y="5225749"/>
            <a:ext cx="10113264" cy="822960"/>
          </a:xfrm>
        </p:spPr>
        <p:txBody>
          <a:bodyPr/>
          <a:lstStyle/>
          <a:p>
            <a:r>
              <a:rPr lang="es-ES" dirty="0"/>
              <a:t>Oficina Regional de Formulación y Evaluación de Inversiones </a:t>
            </a:r>
            <a:endParaRPr lang="es-PE" dirty="0"/>
          </a:p>
        </p:txBody>
      </p:sp>
      <p:sp>
        <p:nvSpPr>
          <p:cNvPr id="4" name="Marcador de texto 3">
            <a:extLst>
              <a:ext uri="{FF2B5EF4-FFF2-40B4-BE49-F238E27FC236}">
                <a16:creationId xmlns:a16="http://schemas.microsoft.com/office/drawing/2014/main" id="{A2EB009D-EAC7-49F9-BA06-28FB8637F860}"/>
              </a:ext>
            </a:extLst>
          </p:cNvPr>
          <p:cNvSpPr>
            <a:spLocks noGrp="1"/>
          </p:cNvSpPr>
          <p:nvPr>
            <p:ph type="body" sz="half" idx="2"/>
          </p:nvPr>
        </p:nvSpPr>
        <p:spPr>
          <a:xfrm>
            <a:off x="5076838" y="5611268"/>
            <a:ext cx="2038323" cy="1123265"/>
          </a:xfrm>
        </p:spPr>
        <p:txBody>
          <a:bodyPr anchor="ctr">
            <a:normAutofit/>
          </a:bodyPr>
          <a:lstStyle/>
          <a:p>
            <a:r>
              <a:rPr lang="es-ES" sz="4800" b="1" dirty="0"/>
              <a:t>ORFEI</a:t>
            </a:r>
            <a:endParaRPr lang="es-PE" sz="4800" b="1" dirty="0"/>
          </a:p>
        </p:txBody>
      </p:sp>
      <p:sp>
        <p:nvSpPr>
          <p:cNvPr id="6" name="CuadroTexto 5">
            <a:extLst>
              <a:ext uri="{FF2B5EF4-FFF2-40B4-BE49-F238E27FC236}">
                <a16:creationId xmlns:a16="http://schemas.microsoft.com/office/drawing/2014/main" id="{768EBFD7-5FC2-4A48-907C-BCCBEE33A7CA}"/>
              </a:ext>
            </a:extLst>
          </p:cNvPr>
          <p:cNvSpPr txBox="1"/>
          <p:nvPr/>
        </p:nvSpPr>
        <p:spPr>
          <a:xfrm>
            <a:off x="9285876" y="362673"/>
            <a:ext cx="2893242" cy="156966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s-ES" sz="3200" dirty="0">
                <a:ln w="0"/>
                <a:solidFill>
                  <a:schemeClr val="accent1"/>
                </a:solidFill>
                <a:effectLst>
                  <a:outerShdw blurRad="38100" dist="25400" dir="5400000" algn="ctr" rotWithShape="0">
                    <a:srgbClr val="6E747A">
                      <a:alpha val="43000"/>
                    </a:srgbClr>
                  </a:outerShdw>
                </a:effectLst>
              </a:rPr>
              <a:t>Gobierno Regional de Apurímac</a:t>
            </a:r>
            <a:endParaRPr lang="es-PE" sz="3200" dirty="0">
              <a:ln w="0"/>
              <a:solidFill>
                <a:schemeClr val="accent1"/>
              </a:solidFill>
              <a:effectLst>
                <a:outerShdw blurRad="38100" dist="25400" dir="5400000" algn="ctr" rotWithShape="0">
                  <a:srgbClr val="6E747A">
                    <a:alpha val="43000"/>
                  </a:srgbClr>
                </a:outerShdw>
              </a:effectLst>
            </a:endParaRPr>
          </a:p>
        </p:txBody>
      </p:sp>
      <p:pic>
        <p:nvPicPr>
          <p:cNvPr id="8" name="Picture 2" descr="Resultado de imagen para GOBIERNO REGIONAL DE APURIMAC">
            <a:extLst>
              <a:ext uri="{FF2B5EF4-FFF2-40B4-BE49-F238E27FC236}">
                <a16:creationId xmlns:a16="http://schemas.microsoft.com/office/drawing/2014/main" id="{6734D16A-DC4A-48B1-B32C-72B57BD8E3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33701" y="2030919"/>
            <a:ext cx="1423788" cy="155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1637941-86BF-4EAB-9477-04A0791F2B35}"/>
              </a:ext>
            </a:extLst>
          </p:cNvPr>
          <p:cNvSpPr txBox="1"/>
          <p:nvPr/>
        </p:nvSpPr>
        <p:spPr>
          <a:xfrm>
            <a:off x="9385236" y="4221991"/>
            <a:ext cx="2694520" cy="307777"/>
          </a:xfrm>
          <a:prstGeom prst="rect">
            <a:avLst/>
          </a:prstGeom>
          <a:noFill/>
        </p:spPr>
        <p:txBody>
          <a:bodyPr wrap="none" rtlCol="0">
            <a:spAutoFit/>
          </a:bodyPr>
          <a:lstStyle/>
          <a:p>
            <a:r>
              <a:rPr lang="es-ES" sz="1400" dirty="0"/>
              <a:t>Ing. Juan F. Cisneros </a:t>
            </a:r>
            <a:r>
              <a:rPr lang="es-ES" sz="1400" dirty="0" err="1"/>
              <a:t>Sullcahuaman</a:t>
            </a:r>
            <a:endParaRPr lang="es-PE" sz="1400" dirty="0"/>
          </a:p>
        </p:txBody>
      </p:sp>
      <p:sp>
        <p:nvSpPr>
          <p:cNvPr id="10" name="CuadroTexto 9">
            <a:extLst>
              <a:ext uri="{FF2B5EF4-FFF2-40B4-BE49-F238E27FC236}">
                <a16:creationId xmlns:a16="http://schemas.microsoft.com/office/drawing/2014/main" id="{1D76A2CA-C625-4216-BDCA-99DD242F6451}"/>
              </a:ext>
            </a:extLst>
          </p:cNvPr>
          <p:cNvSpPr txBox="1"/>
          <p:nvPr/>
        </p:nvSpPr>
        <p:spPr>
          <a:xfrm>
            <a:off x="9367950" y="4562929"/>
            <a:ext cx="778483" cy="307777"/>
          </a:xfrm>
          <a:prstGeom prst="rect">
            <a:avLst/>
          </a:prstGeom>
          <a:noFill/>
        </p:spPr>
        <p:txBody>
          <a:bodyPr wrap="none" rtlCol="0">
            <a:spAutoFit/>
          </a:bodyPr>
          <a:lstStyle/>
          <a:p>
            <a:r>
              <a:rPr lang="es-ES" sz="1400" dirty="0"/>
              <a:t>Director</a:t>
            </a:r>
            <a:endParaRPr lang="es-PE" sz="1400" dirty="0"/>
          </a:p>
        </p:txBody>
      </p:sp>
      <p:sp>
        <p:nvSpPr>
          <p:cNvPr id="3" name="Triángulo isósceles 2">
            <a:extLst>
              <a:ext uri="{FF2B5EF4-FFF2-40B4-BE49-F238E27FC236}">
                <a16:creationId xmlns:a16="http://schemas.microsoft.com/office/drawing/2014/main" id="{65709882-73EF-46C4-9DE4-7089CD4893DF}"/>
              </a:ext>
            </a:extLst>
          </p:cNvPr>
          <p:cNvSpPr/>
          <p:nvPr/>
        </p:nvSpPr>
        <p:spPr>
          <a:xfrm>
            <a:off x="2308932" y="786885"/>
            <a:ext cx="3084162" cy="11109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a:extLst>
              <a:ext uri="{FF2B5EF4-FFF2-40B4-BE49-F238E27FC236}">
                <a16:creationId xmlns:a16="http://schemas.microsoft.com/office/drawing/2014/main" id="{BA64FA60-9A3C-46C1-AF7C-3133EFED934A}"/>
              </a:ext>
            </a:extLst>
          </p:cNvPr>
          <p:cNvSpPr/>
          <p:nvPr/>
        </p:nvSpPr>
        <p:spPr>
          <a:xfrm>
            <a:off x="1978110" y="3871076"/>
            <a:ext cx="376752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7C482AB2-07EA-403A-B16E-BEEA0925B881}"/>
              </a:ext>
            </a:extLst>
          </p:cNvPr>
          <p:cNvSpPr/>
          <p:nvPr/>
        </p:nvSpPr>
        <p:spPr>
          <a:xfrm>
            <a:off x="2072032" y="3702202"/>
            <a:ext cx="357968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53D5089C-4385-4D49-801F-0F2A8F598904}"/>
              </a:ext>
            </a:extLst>
          </p:cNvPr>
          <p:cNvSpPr/>
          <p:nvPr/>
        </p:nvSpPr>
        <p:spPr>
          <a:xfrm>
            <a:off x="2226909" y="3528165"/>
            <a:ext cx="326993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465EBFE1-CC7D-4718-A5F8-1C8CBB6D0FE2}"/>
              </a:ext>
            </a:extLst>
          </p:cNvPr>
          <p:cNvSpPr/>
          <p:nvPr/>
        </p:nvSpPr>
        <p:spPr>
          <a:xfrm>
            <a:off x="2636364" y="1983905"/>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0BDEC35D-8D51-4AF3-80B8-4FD0917426EE}"/>
              </a:ext>
            </a:extLst>
          </p:cNvPr>
          <p:cNvSpPr/>
          <p:nvPr/>
        </p:nvSpPr>
        <p:spPr>
          <a:xfrm>
            <a:off x="3098730" y="1996823"/>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6436AD9F-C4F5-4C2F-A50B-059AB3F9C641}"/>
              </a:ext>
            </a:extLst>
          </p:cNvPr>
          <p:cNvSpPr/>
          <p:nvPr/>
        </p:nvSpPr>
        <p:spPr>
          <a:xfrm>
            <a:off x="3548181" y="1996823"/>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3A5B8B13-F55B-4CB7-BD07-8CE4958F2B2C}"/>
              </a:ext>
            </a:extLst>
          </p:cNvPr>
          <p:cNvSpPr/>
          <p:nvPr/>
        </p:nvSpPr>
        <p:spPr>
          <a:xfrm>
            <a:off x="4041547" y="1983904"/>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1" name="Rectángulo 20">
            <a:extLst>
              <a:ext uri="{FF2B5EF4-FFF2-40B4-BE49-F238E27FC236}">
                <a16:creationId xmlns:a16="http://schemas.microsoft.com/office/drawing/2014/main" id="{A93E74C2-12C7-41A8-BB8C-7A3700AD4B2D}"/>
              </a:ext>
            </a:extLst>
          </p:cNvPr>
          <p:cNvSpPr/>
          <p:nvPr/>
        </p:nvSpPr>
        <p:spPr>
          <a:xfrm>
            <a:off x="5029256" y="1981932"/>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7E24516D-18C6-4030-A679-B2F73075D8D6}"/>
              </a:ext>
            </a:extLst>
          </p:cNvPr>
          <p:cNvSpPr/>
          <p:nvPr/>
        </p:nvSpPr>
        <p:spPr>
          <a:xfrm>
            <a:off x="4549129" y="1981932"/>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CuadroTexto 24">
            <a:extLst>
              <a:ext uri="{FF2B5EF4-FFF2-40B4-BE49-F238E27FC236}">
                <a16:creationId xmlns:a16="http://schemas.microsoft.com/office/drawing/2014/main" id="{3C000A74-DC06-4274-BD45-955E6695C6A5}"/>
              </a:ext>
            </a:extLst>
          </p:cNvPr>
          <p:cNvSpPr txBox="1"/>
          <p:nvPr/>
        </p:nvSpPr>
        <p:spPr>
          <a:xfrm>
            <a:off x="6564465" y="3102037"/>
            <a:ext cx="1627433" cy="1200329"/>
          </a:xfrm>
          <a:prstGeom prst="rect">
            <a:avLst/>
          </a:prstGeom>
          <a:noFill/>
        </p:spPr>
        <p:txBody>
          <a:bodyPr wrap="none" rtlCol="0">
            <a:spAutoFit/>
          </a:bodyPr>
          <a:lstStyle/>
          <a:p>
            <a:pPr algn="ctr"/>
            <a:r>
              <a:rPr lang="es-PE" b="1" dirty="0"/>
              <a:t>Fase</a:t>
            </a:r>
          </a:p>
          <a:p>
            <a:pPr algn="ctr"/>
            <a:r>
              <a:rPr lang="es-PE" dirty="0"/>
              <a:t>Elaboración de </a:t>
            </a:r>
          </a:p>
          <a:p>
            <a:pPr algn="ctr"/>
            <a:r>
              <a:rPr lang="es-PE" dirty="0"/>
              <a:t>Estudios de </a:t>
            </a:r>
          </a:p>
          <a:p>
            <a:pPr algn="ctr"/>
            <a:r>
              <a:rPr lang="es-PE" dirty="0"/>
              <a:t>Pre Inversión</a:t>
            </a:r>
          </a:p>
        </p:txBody>
      </p:sp>
      <p:sp>
        <p:nvSpPr>
          <p:cNvPr id="26" name="CuadroTexto 25">
            <a:extLst>
              <a:ext uri="{FF2B5EF4-FFF2-40B4-BE49-F238E27FC236}">
                <a16:creationId xmlns:a16="http://schemas.microsoft.com/office/drawing/2014/main" id="{92314E2B-8DA2-43EF-AE77-73422C73EC82}"/>
              </a:ext>
            </a:extLst>
          </p:cNvPr>
          <p:cNvSpPr txBox="1"/>
          <p:nvPr/>
        </p:nvSpPr>
        <p:spPr>
          <a:xfrm>
            <a:off x="6559396" y="1546511"/>
            <a:ext cx="1423788" cy="923330"/>
          </a:xfrm>
          <a:prstGeom prst="rect">
            <a:avLst/>
          </a:prstGeom>
          <a:noFill/>
        </p:spPr>
        <p:txBody>
          <a:bodyPr wrap="none" rtlCol="0">
            <a:spAutoFit/>
          </a:bodyPr>
          <a:lstStyle/>
          <a:p>
            <a:pPr algn="ctr"/>
            <a:r>
              <a:rPr lang="es-PE" b="1" dirty="0"/>
              <a:t>Fase</a:t>
            </a:r>
          </a:p>
          <a:p>
            <a:pPr algn="ctr"/>
            <a:r>
              <a:rPr lang="es-PE" dirty="0"/>
              <a:t>Ejecución de </a:t>
            </a:r>
          </a:p>
          <a:p>
            <a:pPr algn="ctr"/>
            <a:r>
              <a:rPr lang="es-PE" dirty="0"/>
              <a:t>Inversiones</a:t>
            </a:r>
          </a:p>
        </p:txBody>
      </p:sp>
      <p:sp>
        <p:nvSpPr>
          <p:cNvPr id="29" name="Cerrar llave 28">
            <a:extLst>
              <a:ext uri="{FF2B5EF4-FFF2-40B4-BE49-F238E27FC236}">
                <a16:creationId xmlns:a16="http://schemas.microsoft.com/office/drawing/2014/main" id="{BBBE13BF-50B2-49FE-BB29-AC5B28FD054F}"/>
              </a:ext>
            </a:extLst>
          </p:cNvPr>
          <p:cNvSpPr/>
          <p:nvPr/>
        </p:nvSpPr>
        <p:spPr>
          <a:xfrm>
            <a:off x="6097030" y="710657"/>
            <a:ext cx="341436" cy="25671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30" name="Cerrar llave 29">
            <a:extLst>
              <a:ext uri="{FF2B5EF4-FFF2-40B4-BE49-F238E27FC236}">
                <a16:creationId xmlns:a16="http://schemas.microsoft.com/office/drawing/2014/main" id="{3FE0949C-0D6D-41FA-8395-9F401CB5BD4A}"/>
              </a:ext>
            </a:extLst>
          </p:cNvPr>
          <p:cNvSpPr/>
          <p:nvPr/>
        </p:nvSpPr>
        <p:spPr>
          <a:xfrm>
            <a:off x="6130515" y="3417647"/>
            <a:ext cx="279073" cy="5691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Tree>
    <p:extLst>
      <p:ext uri="{BB962C8B-B14F-4D97-AF65-F5344CB8AC3E}">
        <p14:creationId xmlns:p14="http://schemas.microsoft.com/office/powerpoint/2010/main" val="1568298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791F2DC7-C042-49FC-8E3D-A8EE398A42E5}"/>
              </a:ext>
            </a:extLst>
          </p:cNvPr>
          <p:cNvGraphicFramePr>
            <a:graphicFrameLocks noGrp="1"/>
          </p:cNvGraphicFramePr>
          <p:nvPr>
            <p:extLst>
              <p:ext uri="{D42A27DB-BD31-4B8C-83A1-F6EECF244321}">
                <p14:modId xmlns:p14="http://schemas.microsoft.com/office/powerpoint/2010/main" val="1718603978"/>
              </p:ext>
            </p:extLst>
          </p:nvPr>
        </p:nvGraphicFramePr>
        <p:xfrm>
          <a:off x="236162" y="1206867"/>
          <a:ext cx="11730790" cy="5066698"/>
        </p:xfrm>
        <a:graphic>
          <a:graphicData uri="http://schemas.openxmlformats.org/drawingml/2006/table">
            <a:tbl>
              <a:tblPr>
                <a:tableStyleId>{BDBED569-4797-4DF1-A0F4-6AAB3CD982D8}</a:tableStyleId>
              </a:tblPr>
              <a:tblGrid>
                <a:gridCol w="366587">
                  <a:extLst>
                    <a:ext uri="{9D8B030D-6E8A-4147-A177-3AD203B41FA5}">
                      <a16:colId xmlns:a16="http://schemas.microsoft.com/office/drawing/2014/main" val="2856211665"/>
                    </a:ext>
                  </a:extLst>
                </a:gridCol>
                <a:gridCol w="293270">
                  <a:extLst>
                    <a:ext uri="{9D8B030D-6E8A-4147-A177-3AD203B41FA5}">
                      <a16:colId xmlns:a16="http://schemas.microsoft.com/office/drawing/2014/main" val="1157650258"/>
                    </a:ext>
                  </a:extLst>
                </a:gridCol>
                <a:gridCol w="742737">
                  <a:extLst>
                    <a:ext uri="{9D8B030D-6E8A-4147-A177-3AD203B41FA5}">
                      <a16:colId xmlns:a16="http://schemas.microsoft.com/office/drawing/2014/main" val="756116577"/>
                    </a:ext>
                  </a:extLst>
                </a:gridCol>
                <a:gridCol w="3277503">
                  <a:extLst>
                    <a:ext uri="{9D8B030D-6E8A-4147-A177-3AD203B41FA5}">
                      <a16:colId xmlns:a16="http://schemas.microsoft.com/office/drawing/2014/main" val="611195909"/>
                    </a:ext>
                  </a:extLst>
                </a:gridCol>
                <a:gridCol w="879810">
                  <a:extLst>
                    <a:ext uri="{9D8B030D-6E8A-4147-A177-3AD203B41FA5}">
                      <a16:colId xmlns:a16="http://schemas.microsoft.com/office/drawing/2014/main" val="2878103959"/>
                    </a:ext>
                  </a:extLst>
                </a:gridCol>
                <a:gridCol w="635418">
                  <a:extLst>
                    <a:ext uri="{9D8B030D-6E8A-4147-A177-3AD203B41FA5}">
                      <a16:colId xmlns:a16="http://schemas.microsoft.com/office/drawing/2014/main" val="3677279879"/>
                    </a:ext>
                  </a:extLst>
                </a:gridCol>
                <a:gridCol w="720955">
                  <a:extLst>
                    <a:ext uri="{9D8B030D-6E8A-4147-A177-3AD203B41FA5}">
                      <a16:colId xmlns:a16="http://schemas.microsoft.com/office/drawing/2014/main" val="763942350"/>
                    </a:ext>
                  </a:extLst>
                </a:gridCol>
                <a:gridCol w="569224">
                  <a:extLst>
                    <a:ext uri="{9D8B030D-6E8A-4147-A177-3AD203B41FA5}">
                      <a16:colId xmlns:a16="http://schemas.microsoft.com/office/drawing/2014/main" val="4175077949"/>
                    </a:ext>
                  </a:extLst>
                </a:gridCol>
                <a:gridCol w="713831">
                  <a:extLst>
                    <a:ext uri="{9D8B030D-6E8A-4147-A177-3AD203B41FA5}">
                      <a16:colId xmlns:a16="http://schemas.microsoft.com/office/drawing/2014/main" val="1158316045"/>
                    </a:ext>
                  </a:extLst>
                </a:gridCol>
                <a:gridCol w="525442">
                  <a:extLst>
                    <a:ext uri="{9D8B030D-6E8A-4147-A177-3AD203B41FA5}">
                      <a16:colId xmlns:a16="http://schemas.microsoft.com/office/drawing/2014/main" val="56341382"/>
                    </a:ext>
                  </a:extLst>
                </a:gridCol>
                <a:gridCol w="464344">
                  <a:extLst>
                    <a:ext uri="{9D8B030D-6E8A-4147-A177-3AD203B41FA5}">
                      <a16:colId xmlns:a16="http://schemas.microsoft.com/office/drawing/2014/main" val="325649073"/>
                    </a:ext>
                  </a:extLst>
                </a:gridCol>
                <a:gridCol w="464344">
                  <a:extLst>
                    <a:ext uri="{9D8B030D-6E8A-4147-A177-3AD203B41FA5}">
                      <a16:colId xmlns:a16="http://schemas.microsoft.com/office/drawing/2014/main" val="1642856060"/>
                    </a:ext>
                  </a:extLst>
                </a:gridCol>
                <a:gridCol w="1259770">
                  <a:extLst>
                    <a:ext uri="{9D8B030D-6E8A-4147-A177-3AD203B41FA5}">
                      <a16:colId xmlns:a16="http://schemas.microsoft.com/office/drawing/2014/main" val="425350305"/>
                    </a:ext>
                  </a:extLst>
                </a:gridCol>
                <a:gridCol w="817555">
                  <a:extLst>
                    <a:ext uri="{9D8B030D-6E8A-4147-A177-3AD203B41FA5}">
                      <a16:colId xmlns:a16="http://schemas.microsoft.com/office/drawing/2014/main" val="650866307"/>
                    </a:ext>
                  </a:extLst>
                </a:gridCol>
              </a:tblGrid>
              <a:tr h="343426">
                <a:tc>
                  <a:txBody>
                    <a:bodyPr/>
                    <a:lstStyle/>
                    <a:p>
                      <a:pPr algn="ctr" rtl="0" fontAlgn="ctr"/>
                      <a:r>
                        <a:rPr lang="es-PE" sz="800" b="1" u="none" strike="noStrike" dirty="0">
                          <a:effectLst/>
                        </a:rPr>
                        <a:t>N°</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CUI</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CÓDIGO DE IDEA</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NOMBRE DEL PROYECTO DE INVERSIÓN</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INVERSIÓN ESTIMADO s/.</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ESTADO SITUACIONAL</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APROBACIÓN DEL PLAN DE TRABAJO</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PLAZO APROBADO</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PRESUPUESTO APROBADO PARA PERFIL S/.</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PRESUPUESTO EJECUTADO S/.</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FECHA INICIO FORMULACIÓN</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TIEMPO TRANSCURRIDO</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ALCANCE</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MODALIDAD DE LA FORMULACIÓN</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extLst>
                  <a:ext uri="{0D108BD9-81ED-4DB2-BD59-A6C34878D82A}">
                    <a16:rowId xmlns:a16="http://schemas.microsoft.com/office/drawing/2014/main" val="2142008263"/>
                  </a:ext>
                </a:extLst>
              </a:tr>
              <a:tr h="343426">
                <a:tc>
                  <a:txBody>
                    <a:bodyPr/>
                    <a:lstStyle/>
                    <a:p>
                      <a:pPr algn="ctr" rtl="0" fontAlgn="ctr"/>
                      <a:r>
                        <a:rPr lang="es-PE" sz="800" u="none" strike="noStrike" dirty="0">
                          <a:effectLst/>
                        </a:rPr>
                        <a:t>1</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49445</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mejoramiento y ampliación del servicio de agua para riego con represamiento "</a:t>
                      </a:r>
                      <a:r>
                        <a:rPr lang="es-PE" sz="800" u="sng" strike="noStrike">
                          <a:effectLst/>
                        </a:rPr>
                        <a:t>Socctaccocha</a:t>
                      </a:r>
                      <a:r>
                        <a:rPr lang="es-PE" sz="800" u="none" strike="noStrike">
                          <a:effectLst/>
                        </a:rPr>
                        <a:t>" en los distritos de Kishuará, Huancarama y Pacobamba de la provincia de Andahuaylas - Departamento de Apurímac.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132’228,000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30 May 19</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5 MESES (150 DIAS)</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r" rtl="0" fontAlgn="ctr"/>
                      <a:r>
                        <a:rPr lang="es-PE" sz="800" u="none" strike="noStrike" dirty="0">
                          <a:effectLst/>
                        </a:rPr>
                        <a:t>589,029.60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r" rtl="0" fontAlgn="ctr"/>
                      <a:r>
                        <a:rPr lang="es-PE" sz="800" u="none" strike="noStrike" dirty="0">
                          <a:effectLst/>
                        </a:rPr>
                        <a:t>3,488.20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05 Nov 19</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152</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DISTRITOS KISHUARA, PACOBAMBA Y HUACARAMA. PROVINCIA ANDAHUAYLAS.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2256916095"/>
                  </a:ext>
                </a:extLst>
              </a:tr>
              <a:tr h="258534">
                <a:tc>
                  <a:txBody>
                    <a:bodyPr/>
                    <a:lstStyle/>
                    <a:p>
                      <a:pPr algn="ctr" rtl="0" fontAlgn="ctr"/>
                      <a:r>
                        <a:rPr lang="es-PE" sz="800" u="none" strike="noStrike" dirty="0">
                          <a:effectLst/>
                        </a:rPr>
                        <a:t>2</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49426</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creación del servicio de agua para riego para las comunidades de Apumarca, Patirara, Ccatina, Accoera, Huaraqueray, Pucar y Huallhuac. Distrito de </a:t>
                      </a:r>
                      <a:r>
                        <a:rPr lang="es-PE" sz="800" u="sng" strike="noStrike">
                          <a:effectLst/>
                        </a:rPr>
                        <a:t>Mara</a:t>
                      </a:r>
                      <a:r>
                        <a:rPr lang="es-PE" sz="800" u="none" strike="noStrike">
                          <a:effectLst/>
                        </a:rPr>
                        <a:t> - provincia de Cotabambas - departamento de Apurímac.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4’903,455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SIN PLAN DE TRABAJO.</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DISTRITO MARA, PROVINCIA COTABAMBAS,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4021653494"/>
                  </a:ext>
                </a:extLst>
              </a:tr>
              <a:tr h="258534">
                <a:tc>
                  <a:txBody>
                    <a:bodyPr/>
                    <a:lstStyle/>
                    <a:p>
                      <a:pPr algn="ctr" rtl="0" fontAlgn="ctr"/>
                      <a:r>
                        <a:rPr lang="es-PE" sz="800" u="none" strike="noStrike" dirty="0">
                          <a:effectLst/>
                        </a:rPr>
                        <a:t>3</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49403</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dirty="0">
                          <a:effectLst/>
                        </a:rPr>
                        <a:t>mejoramiento y ampliación del servicio de agua para riego con represamiento en las comunidades de </a:t>
                      </a:r>
                      <a:r>
                        <a:rPr lang="es-PE" sz="800" u="sng" strike="noStrike" dirty="0" err="1">
                          <a:effectLst/>
                        </a:rPr>
                        <a:t>Licchivilca</a:t>
                      </a:r>
                      <a:r>
                        <a:rPr lang="es-PE" sz="800" u="none" strike="noStrike" dirty="0">
                          <a:effectLst/>
                        </a:rPr>
                        <a:t>, </a:t>
                      </a:r>
                      <a:r>
                        <a:rPr lang="es-PE" sz="800" u="none" strike="noStrike" dirty="0" err="1">
                          <a:effectLst/>
                        </a:rPr>
                        <a:t>Ocrabamba</a:t>
                      </a:r>
                      <a:r>
                        <a:rPr lang="es-PE" sz="800" u="none" strike="noStrike" dirty="0">
                          <a:effectLst/>
                        </a:rPr>
                        <a:t>, </a:t>
                      </a:r>
                      <a:r>
                        <a:rPr lang="es-PE" sz="800" u="none" strike="noStrike" dirty="0" err="1">
                          <a:effectLst/>
                        </a:rPr>
                        <a:t>Collaoro</a:t>
                      </a:r>
                      <a:r>
                        <a:rPr lang="es-PE" sz="800" u="none" strike="noStrike" dirty="0">
                          <a:effectLst/>
                        </a:rPr>
                        <a:t>, </a:t>
                      </a:r>
                      <a:r>
                        <a:rPr lang="es-PE" sz="800" u="none" strike="noStrike" dirty="0" err="1">
                          <a:effectLst/>
                        </a:rPr>
                        <a:t>Palpacachi</a:t>
                      </a:r>
                      <a:r>
                        <a:rPr lang="es-PE" sz="800" u="none" strike="noStrike" dirty="0">
                          <a:effectLst/>
                        </a:rPr>
                        <a:t> del distrito de Mariscal Gamarra de la provincia de Grau- Departamento de Apurímac.</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6’198,187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27 May 19</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3 MESES (92 DIAS)</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r" rtl="0" fontAlgn="ctr"/>
                      <a:r>
                        <a:rPr lang="es-PE" sz="800" u="none" strike="noStrike" dirty="0">
                          <a:effectLst/>
                        </a:rPr>
                        <a:t>312,375.60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dirty="0">
                          <a:effectLst/>
                        </a:rPr>
                        <a:t>-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00 Ene 00</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pt-BR" sz="800" u="none" strike="noStrike">
                          <a:effectLst/>
                        </a:rPr>
                        <a:t>DISTRITO GAMARRA, PROVINCIA GRAU, APURIMAC.</a:t>
                      </a:r>
                      <a:endParaRPr lang="pt-BR"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403091267"/>
                  </a:ext>
                </a:extLst>
              </a:tr>
              <a:tr h="428318">
                <a:tc>
                  <a:txBody>
                    <a:bodyPr/>
                    <a:lstStyle/>
                    <a:p>
                      <a:pPr algn="ctr" rtl="0" fontAlgn="ctr"/>
                      <a:r>
                        <a:rPr lang="es-PE" sz="800" b="0" u="none" strike="noStrike" dirty="0">
                          <a:effectLst/>
                        </a:rPr>
                        <a:t>4</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49417</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dirty="0">
                          <a:effectLst/>
                        </a:rPr>
                        <a:t>mejoramiento y ampliación del servicio de agua con represamiento "</a:t>
                      </a:r>
                      <a:r>
                        <a:rPr lang="es-PE" sz="800" u="sng" strike="noStrike" dirty="0" err="1">
                          <a:effectLst/>
                        </a:rPr>
                        <a:t>Mallmanya</a:t>
                      </a:r>
                      <a:r>
                        <a:rPr lang="es-PE" sz="800" u="none" strike="noStrike" dirty="0">
                          <a:effectLst/>
                        </a:rPr>
                        <a:t>” en 5 distritos de la provincia de Grau - Departamento de Apurímac.</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78’455,280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12 Jun 19</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5 MESES (150 DIAS)</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r" rtl="0" fontAlgn="ctr"/>
                      <a:r>
                        <a:rPr lang="es-PE" sz="800" u="none" strike="noStrike" dirty="0">
                          <a:effectLst/>
                        </a:rPr>
                        <a:t>520,873.60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dirty="0">
                          <a:effectLst/>
                        </a:rPr>
                        <a:t>-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00 Ene 00</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DISTRITOS DE MAMARA, SAN ANTONIO, VILCABAMBA, MICAELA BASTIDAS Y CURASCO, PROVINCIA GRAU,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2949545358"/>
                  </a:ext>
                </a:extLst>
              </a:tr>
              <a:tr h="343426">
                <a:tc>
                  <a:txBody>
                    <a:bodyPr/>
                    <a:lstStyle/>
                    <a:p>
                      <a:pPr algn="ctr" rtl="0" fontAlgn="ctr"/>
                      <a:r>
                        <a:rPr lang="es-PE" sz="800" u="none" strike="noStrike" dirty="0">
                          <a:effectLst/>
                        </a:rPr>
                        <a:t>5</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49396</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mejoramiento y ampliación del servicio de agua para riego en las localidades de </a:t>
                      </a:r>
                      <a:r>
                        <a:rPr lang="es-PE" sz="800" u="sng" strike="noStrike">
                          <a:effectLst/>
                        </a:rPr>
                        <a:t>Huancabamba</a:t>
                      </a:r>
                      <a:r>
                        <a:rPr lang="es-PE" sz="800" u="none" strike="noStrike">
                          <a:effectLst/>
                        </a:rPr>
                        <a:t>, Checche, Huaraccopata, Sacclaya, Ñawinpuquio, Cumanaylla, Santa Anita, Huancasvilcas, Rayanniyocc, Ayaviri, Cruz Pampa, Tocyascca, Muñahuaycco y Ccacce distrito de José María Arguedas - provincia de Andahuaylas - departamento de Apurímac.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68’648,370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SIN PLAN DE TRABAJO.</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dirty="0">
                          <a:effectLst/>
                        </a:rPr>
                        <a:t>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pt-BR" sz="800" u="none" strike="noStrike">
                          <a:effectLst/>
                        </a:rPr>
                        <a:t>DISTRITO DE JOSE MARIA ARGUEDAS,  PROVINCIA DE ANDAHUAYLAS,  APURIMAC</a:t>
                      </a:r>
                      <a:endParaRPr lang="pt-BR"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 - PRO DESARROLLO.</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3451573840"/>
                  </a:ext>
                </a:extLst>
              </a:tr>
              <a:tr h="258534">
                <a:tc>
                  <a:txBody>
                    <a:bodyPr/>
                    <a:lstStyle/>
                    <a:p>
                      <a:pPr algn="ctr" rtl="0" fontAlgn="ctr"/>
                      <a:r>
                        <a:rPr lang="es-PE" sz="800" u="none" strike="noStrike" dirty="0">
                          <a:effectLst/>
                        </a:rPr>
                        <a:t>6</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91036</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mejoramiento y ampliación del servicio de agua para riego con represamiento en los en los distritos de </a:t>
                      </a:r>
                      <a:r>
                        <a:rPr lang="es-PE" sz="800" u="sng" strike="noStrike">
                          <a:effectLst/>
                        </a:rPr>
                        <a:t>Tapairihua y Chapimarca</a:t>
                      </a:r>
                      <a:r>
                        <a:rPr lang="es-PE" sz="800" u="none" strike="noStrike">
                          <a:effectLst/>
                        </a:rPr>
                        <a:t> de la provincia de Aymaraes - departamento de Apurímac.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38’566,500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SIN PLAN DE TRABAJO.</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DISTRITOS DE TAPAIRIHUA Y CHAPIMARCA,  PROVINCIA AYMARAES,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3495488553"/>
                  </a:ext>
                </a:extLst>
              </a:tr>
              <a:tr h="0">
                <a:tc>
                  <a:txBody>
                    <a:bodyPr/>
                    <a:lstStyle/>
                    <a:p>
                      <a:pPr algn="ctr" rtl="0" fontAlgn="ctr"/>
                      <a:r>
                        <a:rPr lang="es-PE" sz="800" u="none" strike="noStrike" dirty="0">
                          <a:effectLst/>
                        </a:rPr>
                        <a:t>7</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109172</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mejoramiento de la cadena valor en la producción agropecuaria mediante la eficiente gestión de los recursos hídricos en los distritos Soraya, Capaya, Toraya, Ihuayllo, Colcabamba, Sañayca, Lucre de la provincia de Aymaraes, y en el distrito de Tumay Huaraca y el distrito de Pomacocha - provincia de Andahuaylas - departamento de Apurímac. (</a:t>
                      </a:r>
                      <a:r>
                        <a:rPr lang="es-PE" sz="800" u="sng" strike="noStrike">
                          <a:effectLst/>
                        </a:rPr>
                        <a:t>Irrigación Cusca</a:t>
                      </a: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211’669,342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SIN PLAN DE TRABAJO.</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DISTRITOS SORAYA, CAPAYA, TORAYA, IHUAYLLO, COLCABAMBA, SAÑAYCA, LUCRE DE LA PROVINCIA DE AYMARAES,  Y EN EL DISTRITO DE TUMAY HUARACA Y EL  DISTRITO DE POMACOCHA - PROVINCIA DE ANDAHUAYLAS - DEPARTAMENTO DE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1096182285"/>
                  </a:ext>
                </a:extLst>
              </a:tr>
              <a:tr h="524786">
                <a:tc>
                  <a:txBody>
                    <a:bodyPr/>
                    <a:lstStyle/>
                    <a:p>
                      <a:pPr algn="ctr" rtl="0" fontAlgn="ctr"/>
                      <a:r>
                        <a:rPr lang="es-PE" sz="800" u="none" strike="noStrike" dirty="0">
                          <a:effectLst/>
                        </a:rPr>
                        <a:t>8</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dirty="0">
                          <a:effectLst/>
                        </a:rPr>
                        <a:t>49378</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creación del sistema hidráulico (chicha) para el aprovechamiento múltiples en las provincias de Andahuaylas Y Chincheros del departamento de Apurímac.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2,238’491,750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SIN PLAN DE TRABAJO.</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PROVINCIAS DE ANDAHUAYLAS Y CHINCHEROS,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dirty="0">
                          <a:effectLst/>
                        </a:rPr>
                        <a:t>ADMINISTRACIÓN INDIRECTA</a:t>
                      </a:r>
                      <a:endParaRPr lang="es-PE" sz="800" b="0" i="0" u="none" strike="noStrike" dirty="0">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169250734"/>
                  </a:ext>
                </a:extLst>
              </a:tr>
            </a:tbl>
          </a:graphicData>
        </a:graphic>
      </p:graphicFrame>
      <p:pic>
        <p:nvPicPr>
          <p:cNvPr id="4" name="Picture 2" descr="Iconos de computadora inicio botón firmar, inicio, firmar, en ...">
            <a:hlinkClick r:id="rId2" action="ppaction://hlinksldjump"/>
            <a:extLst>
              <a:ext uri="{FF2B5EF4-FFF2-40B4-BE49-F238E27FC236}">
                <a16:creationId xmlns:a16="http://schemas.microsoft.com/office/drawing/2014/main" id="{E38C40A3-4D22-431E-B993-9270A5CA4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621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BDE73C-EB89-442C-AC59-BAC865A19C25}"/>
              </a:ext>
            </a:extLst>
          </p:cNvPr>
          <p:cNvSpPr>
            <a:spLocks noGrp="1"/>
          </p:cNvSpPr>
          <p:nvPr>
            <p:ph type="title"/>
          </p:nvPr>
        </p:nvSpPr>
        <p:spPr/>
        <p:txBody>
          <a:bodyPr/>
          <a:lstStyle/>
          <a:p>
            <a:r>
              <a:rPr lang="es-ES" sz="3600" b="1" dirty="0">
                <a:solidFill>
                  <a:srgbClr val="FFC000"/>
                </a:solidFill>
                <a:latin typeface="+mn-lt"/>
              </a:rPr>
              <a:t>Función Transportes</a:t>
            </a:r>
            <a:endParaRPr lang="es-PE" dirty="0">
              <a:solidFill>
                <a:srgbClr val="FFC000"/>
              </a:solidFill>
            </a:endParaRPr>
          </a:p>
        </p:txBody>
      </p:sp>
      <p:sp>
        <p:nvSpPr>
          <p:cNvPr id="3" name="Marcador de contenido 2">
            <a:extLst>
              <a:ext uri="{FF2B5EF4-FFF2-40B4-BE49-F238E27FC236}">
                <a16:creationId xmlns:a16="http://schemas.microsoft.com/office/drawing/2014/main" id="{6BC9474E-F4A4-4AE3-8D86-5E17FD0C9726}"/>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FE3007A1-5435-4CE3-85F9-FC77C646B174}"/>
              </a:ext>
            </a:extLst>
          </p:cNvPr>
          <p:cNvSpPr>
            <a:spLocks noGrp="1"/>
          </p:cNvSpPr>
          <p:nvPr>
            <p:ph type="body" sz="half" idx="2"/>
          </p:nvPr>
        </p:nvSpPr>
        <p:spPr>
          <a:xfrm>
            <a:off x="445302" y="2880359"/>
            <a:ext cx="3212298" cy="3383282"/>
          </a:xfrm>
        </p:spPr>
        <p:txBody>
          <a:bodyPr>
            <a:normAutofit/>
          </a:bodyPr>
          <a:lstStyle/>
          <a:p>
            <a:pPr marL="285750" indent="-285750">
              <a:buFont typeface="Arial" panose="020B0604020202020204" pitchFamily="34" charset="0"/>
              <a:buChar char="•"/>
            </a:pPr>
            <a:r>
              <a:rPr lang="es-ES" sz="1600" dirty="0"/>
              <a:t>02 Proyectos viables 2019.</a:t>
            </a:r>
          </a:p>
          <a:p>
            <a:pPr marL="285750" indent="-285750">
              <a:buFont typeface="Arial" panose="020B0604020202020204" pitchFamily="34" charset="0"/>
              <a:buChar char="•"/>
            </a:pPr>
            <a:r>
              <a:rPr lang="es-ES" sz="1600" dirty="0"/>
              <a:t>03 </a:t>
            </a:r>
            <a:r>
              <a:rPr lang="es-PE" sz="1600" dirty="0"/>
              <a:t>Proyectos en Formulación 2020</a:t>
            </a:r>
          </a:p>
          <a:p>
            <a:pPr marL="742950" lvl="1" indent="-285750">
              <a:buFont typeface="Arial" panose="020B0604020202020204" pitchFamily="34" charset="0"/>
              <a:buChar char="•"/>
            </a:pPr>
            <a:r>
              <a:rPr lang="es-PE" sz="1400" dirty="0">
                <a:solidFill>
                  <a:schemeClr val="bg1">
                    <a:lumMod val="85000"/>
                  </a:schemeClr>
                </a:solidFill>
              </a:rPr>
              <a:t>01 en formulación.</a:t>
            </a:r>
          </a:p>
          <a:p>
            <a:pPr marL="742950" lvl="1" indent="-285750">
              <a:buFont typeface="Arial" panose="020B0604020202020204" pitchFamily="34" charset="0"/>
              <a:buChar char="•"/>
            </a:pPr>
            <a:r>
              <a:rPr lang="es-PE" sz="1400" dirty="0">
                <a:solidFill>
                  <a:schemeClr val="bg1">
                    <a:lumMod val="85000"/>
                  </a:schemeClr>
                </a:solidFill>
              </a:rPr>
              <a:t>02 en Idea. </a:t>
            </a:r>
            <a:endParaRPr lang="es-ES" sz="1400" dirty="0">
              <a:solidFill>
                <a:schemeClr val="bg1">
                  <a:lumMod val="85000"/>
                </a:schemeClr>
              </a:solidFill>
            </a:endParaRPr>
          </a:p>
          <a:p>
            <a:endParaRPr lang="es-PE" sz="1600" dirty="0"/>
          </a:p>
        </p:txBody>
      </p:sp>
      <p:pic>
        <p:nvPicPr>
          <p:cNvPr id="21506" name="Picture 2" descr="Imagen relacionada">
            <a:extLst>
              <a:ext uri="{FF2B5EF4-FFF2-40B4-BE49-F238E27FC236}">
                <a16:creationId xmlns:a16="http://schemas.microsoft.com/office/drawing/2014/main" id="{25407031-F6E7-4E0D-A43F-D26B3D1906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513" r="7068"/>
          <a:stretch/>
        </p:blipFill>
        <p:spPr bwMode="auto">
          <a:xfrm>
            <a:off x="4100658" y="0"/>
            <a:ext cx="809134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24292741-D4AC-4E42-AFFC-73F215A25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43"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47073"/>
      </p:ext>
    </p:extLst>
  </p:cSld>
  <p:clrMapOvr>
    <a:masterClrMapping/>
  </p:clrMapOvr>
  <p:transition spd="slow">
    <p:comb/>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465680" y="332817"/>
            <a:ext cx="1126064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4800" spc="-50" dirty="0">
                <a:solidFill>
                  <a:schemeClr val="tx1">
                    <a:lumMod val="75000"/>
                    <a:lumOff val="25000"/>
                  </a:schemeClr>
                </a:solidFill>
                <a:effectLst>
                  <a:outerShdw blurRad="38100" dist="38100" dir="2700000" algn="tl">
                    <a:srgbClr val="000000">
                      <a:alpha val="43137"/>
                    </a:srgbClr>
                  </a:outerShdw>
                </a:effectLst>
                <a:latin typeface="+mj-lt"/>
                <a:ea typeface="+mj-ea"/>
                <a:cs typeface="+mj-cs"/>
              </a:rPr>
              <a:t>Proyectos de Inversión Formulados – 2020</a:t>
            </a:r>
          </a:p>
        </p:txBody>
      </p:sp>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2757830" y="1071634"/>
            <a:ext cx="629926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4800" spc="-50" dirty="0">
                <a:solidFill>
                  <a:schemeClr val="accent1"/>
                </a:solidFill>
                <a:effectLst>
                  <a:outerShdw blurRad="38100" dist="38100" dir="2700000" algn="tl">
                    <a:srgbClr val="000000">
                      <a:alpha val="43137"/>
                    </a:srgbClr>
                  </a:outerShdw>
                </a:effectLst>
                <a:latin typeface="+mj-lt"/>
                <a:ea typeface="+mj-ea"/>
                <a:cs typeface="+mj-cs"/>
              </a:rPr>
              <a:t>Función</a:t>
            </a:r>
            <a:r>
              <a:rPr lang="es-MX" sz="3200" b="1" cap="all" dirty="0">
                <a:ln w="3175" cmpd="sng">
                  <a:noFill/>
                </a:ln>
                <a:solidFill>
                  <a:schemeClr val="accent1"/>
                </a:solidFill>
                <a:effectLst>
                  <a:outerShdw blurRad="38100" dist="38100" dir="2700000" algn="tl">
                    <a:srgbClr val="000000">
                      <a:alpha val="43137"/>
                    </a:srgbClr>
                  </a:outerShdw>
                </a:effectLst>
                <a:latin typeface="Arial Black" panose="020B0A04020102020204" pitchFamily="34" charset="0"/>
                <a:ea typeface="+mj-ea"/>
                <a:cs typeface="+mj-cs"/>
              </a:rPr>
              <a:t> </a:t>
            </a:r>
            <a:r>
              <a:rPr lang="es-MX" sz="4800" spc="-50" dirty="0">
                <a:solidFill>
                  <a:schemeClr val="accent1"/>
                </a:solidFill>
                <a:effectLst>
                  <a:outerShdw blurRad="38100" dist="38100" dir="2700000" algn="tl">
                    <a:srgbClr val="000000">
                      <a:alpha val="43137"/>
                    </a:srgbClr>
                  </a:outerShdw>
                </a:effectLst>
                <a:latin typeface="+mj-lt"/>
                <a:ea typeface="+mj-ea"/>
                <a:cs typeface="+mj-cs"/>
              </a:rPr>
              <a:t>Transportes</a:t>
            </a:r>
          </a:p>
        </p:txBody>
      </p:sp>
      <p:graphicFrame>
        <p:nvGraphicFramePr>
          <p:cNvPr id="5" name="Tabla 4">
            <a:extLst>
              <a:ext uri="{FF2B5EF4-FFF2-40B4-BE49-F238E27FC236}">
                <a16:creationId xmlns:a16="http://schemas.microsoft.com/office/drawing/2014/main" id="{7EEA0746-38F3-4FDF-BF74-7D1C8D32A594}"/>
              </a:ext>
            </a:extLst>
          </p:cNvPr>
          <p:cNvGraphicFramePr>
            <a:graphicFrameLocks noGrp="1"/>
          </p:cNvGraphicFramePr>
          <p:nvPr>
            <p:extLst>
              <p:ext uri="{D42A27DB-BD31-4B8C-83A1-F6EECF244321}">
                <p14:modId xmlns:p14="http://schemas.microsoft.com/office/powerpoint/2010/main" val="472653950"/>
              </p:ext>
            </p:extLst>
          </p:nvPr>
        </p:nvGraphicFramePr>
        <p:xfrm>
          <a:off x="1096963" y="2707178"/>
          <a:ext cx="10058400" cy="2300894"/>
        </p:xfrm>
        <a:graphic>
          <a:graphicData uri="http://schemas.openxmlformats.org/drawingml/2006/table">
            <a:tbl>
              <a:tblPr>
                <a:tableStyleId>{BDBED569-4797-4DF1-A0F4-6AAB3CD982D8}</a:tableStyleId>
              </a:tblPr>
              <a:tblGrid>
                <a:gridCol w="265417">
                  <a:extLst>
                    <a:ext uri="{9D8B030D-6E8A-4147-A177-3AD203B41FA5}">
                      <a16:colId xmlns:a16="http://schemas.microsoft.com/office/drawing/2014/main" val="3017472041"/>
                    </a:ext>
                  </a:extLst>
                </a:gridCol>
                <a:gridCol w="485073">
                  <a:extLst>
                    <a:ext uri="{9D8B030D-6E8A-4147-A177-3AD203B41FA5}">
                      <a16:colId xmlns:a16="http://schemas.microsoft.com/office/drawing/2014/main" val="362682886"/>
                    </a:ext>
                  </a:extLst>
                </a:gridCol>
                <a:gridCol w="2342994">
                  <a:extLst>
                    <a:ext uri="{9D8B030D-6E8A-4147-A177-3AD203B41FA5}">
                      <a16:colId xmlns:a16="http://schemas.microsoft.com/office/drawing/2014/main" val="2155362935"/>
                    </a:ext>
                  </a:extLst>
                </a:gridCol>
                <a:gridCol w="887775">
                  <a:extLst>
                    <a:ext uri="{9D8B030D-6E8A-4147-A177-3AD203B41FA5}">
                      <a16:colId xmlns:a16="http://schemas.microsoft.com/office/drawing/2014/main" val="2487931388"/>
                    </a:ext>
                  </a:extLst>
                </a:gridCol>
                <a:gridCol w="842013">
                  <a:extLst>
                    <a:ext uri="{9D8B030D-6E8A-4147-A177-3AD203B41FA5}">
                      <a16:colId xmlns:a16="http://schemas.microsoft.com/office/drawing/2014/main" val="1710021854"/>
                    </a:ext>
                  </a:extLst>
                </a:gridCol>
                <a:gridCol w="732186">
                  <a:extLst>
                    <a:ext uri="{9D8B030D-6E8A-4147-A177-3AD203B41FA5}">
                      <a16:colId xmlns:a16="http://schemas.microsoft.com/office/drawing/2014/main" val="2329377212"/>
                    </a:ext>
                  </a:extLst>
                </a:gridCol>
                <a:gridCol w="732186">
                  <a:extLst>
                    <a:ext uri="{9D8B030D-6E8A-4147-A177-3AD203B41FA5}">
                      <a16:colId xmlns:a16="http://schemas.microsoft.com/office/drawing/2014/main" val="1972071764"/>
                    </a:ext>
                  </a:extLst>
                </a:gridCol>
                <a:gridCol w="2736544">
                  <a:extLst>
                    <a:ext uri="{9D8B030D-6E8A-4147-A177-3AD203B41FA5}">
                      <a16:colId xmlns:a16="http://schemas.microsoft.com/office/drawing/2014/main" val="3991370449"/>
                    </a:ext>
                  </a:extLst>
                </a:gridCol>
                <a:gridCol w="1034212">
                  <a:extLst>
                    <a:ext uri="{9D8B030D-6E8A-4147-A177-3AD203B41FA5}">
                      <a16:colId xmlns:a16="http://schemas.microsoft.com/office/drawing/2014/main" val="3722616361"/>
                    </a:ext>
                  </a:extLst>
                </a:gridCol>
              </a:tblGrid>
              <a:tr h="269078">
                <a:tc>
                  <a:txBody>
                    <a:bodyPr/>
                    <a:lstStyle/>
                    <a:p>
                      <a:pPr algn="ctr" fontAlgn="ctr"/>
                      <a:r>
                        <a:rPr lang="es-PE" sz="800" b="1" u="none" strike="noStrike">
                          <a:solidFill>
                            <a:srgbClr val="FFFFFF"/>
                          </a:solidFill>
                          <a:effectLst/>
                        </a:rPr>
                        <a:t>N°</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CODIGO </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PROYECTOS </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COSTOS DE INVERSION S/</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ESTADO SITUACIONAL</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FECHA DE INCIO</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DURACION DE FORMULACION</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ALCANCE</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dirty="0">
                          <a:solidFill>
                            <a:srgbClr val="FFFFFF"/>
                          </a:solidFill>
                          <a:effectLst/>
                        </a:rPr>
                        <a:t>OBSERVACIONES</a:t>
                      </a:r>
                      <a:endParaRPr lang="es-PE" sz="800" b="1" i="0" u="none" strike="noStrike" dirty="0">
                        <a:solidFill>
                          <a:srgbClr val="FFFFFF"/>
                        </a:solidFill>
                        <a:effectLst/>
                        <a:latin typeface="Calibri" panose="020F0502020204030204" pitchFamily="34" charset="0"/>
                      </a:endParaRPr>
                    </a:p>
                  </a:txBody>
                  <a:tcPr marL="5491" marR="5491" marT="5491" marB="0" anchor="ctr">
                    <a:solidFill>
                      <a:schemeClr val="accent5"/>
                    </a:solidFill>
                  </a:tcPr>
                </a:tc>
                <a:extLst>
                  <a:ext uri="{0D108BD9-81ED-4DB2-BD59-A6C34878D82A}">
                    <a16:rowId xmlns:a16="http://schemas.microsoft.com/office/drawing/2014/main" val="3836219017"/>
                  </a:ext>
                </a:extLst>
              </a:tr>
              <a:tr h="763304">
                <a:tc>
                  <a:txBody>
                    <a:bodyPr/>
                    <a:lstStyle/>
                    <a:p>
                      <a:pPr algn="ctr" fontAlgn="ctr"/>
                      <a:r>
                        <a:rPr lang="es-PE" sz="800" b="0" u="none" strike="noStrike">
                          <a:solidFill>
                            <a:srgbClr val="000000"/>
                          </a:solidFill>
                          <a:effectLst/>
                        </a:rPr>
                        <a:t>1</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2448020</a:t>
                      </a:r>
                      <a:endParaRPr lang="es-PE" sz="800" b="1"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0" u="none" strike="noStrike">
                          <a:solidFill>
                            <a:srgbClr val="000000"/>
                          </a:solidFill>
                          <a:effectLst/>
                        </a:rPr>
                        <a:t>MEJORAMIENTO Y AMPLIACION DE LA CARRETERA PACUCHA, TRAMO PACUCHA SANTA ELENA-SONDOR Y TRAMO PACUCHA-LAGUNA ALTA-DV.POMAPATA DISTRITO DE PACUCHA PROVINCIA DE ANDAHUAYLAS-DEPARTAMENTO DE APURIMAC</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29, 744, 170.4</a:t>
                      </a:r>
                      <a:endParaRPr lang="es-PE" sz="800" b="1"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FF0000"/>
                          </a:solidFill>
                          <a:effectLst/>
                        </a:rPr>
                        <a:t>VIABLE </a:t>
                      </a:r>
                      <a:endParaRPr lang="es-PE" sz="800" b="1" i="0" u="none" strike="noStrike">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1" u="none" strike="noStrike" dirty="0">
                          <a:solidFill>
                            <a:srgbClr val="FF0000"/>
                          </a:solidFill>
                          <a:effectLst/>
                        </a:rPr>
                        <a:t>- </a:t>
                      </a:r>
                      <a:endParaRPr lang="es-PE" sz="800" b="1" i="0" u="none" strike="noStrike" dirty="0">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5 MESES</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900" b="0" u="none" strike="noStrike" dirty="0">
                          <a:solidFill>
                            <a:srgbClr val="000000"/>
                          </a:solidFill>
                          <a:effectLst/>
                        </a:rPr>
                        <a:t>El proyecto contempla la intervención de dos tramos:                                     1) Pacucha – Santa Elena – </a:t>
                      </a:r>
                      <a:r>
                        <a:rPr lang="es-PE" sz="900" b="0" u="none" strike="noStrike" dirty="0" err="1">
                          <a:solidFill>
                            <a:srgbClr val="000000"/>
                          </a:solidFill>
                          <a:effectLst/>
                        </a:rPr>
                        <a:t>Sondor</a:t>
                      </a:r>
                      <a:r>
                        <a:rPr lang="es-PE" sz="900" b="0" u="none" strike="noStrike" dirty="0">
                          <a:solidFill>
                            <a:srgbClr val="000000"/>
                          </a:solidFill>
                          <a:effectLst/>
                        </a:rPr>
                        <a:t>                                                              2) Desvío Sector </a:t>
                      </a:r>
                      <a:r>
                        <a:rPr lang="es-PE" sz="900" b="0" u="none" strike="noStrike" dirty="0" err="1">
                          <a:solidFill>
                            <a:srgbClr val="000000"/>
                          </a:solidFill>
                          <a:effectLst/>
                        </a:rPr>
                        <a:t>Labrashuaycco</a:t>
                      </a:r>
                      <a:r>
                        <a:rPr lang="es-PE" sz="900" b="0" u="none" strike="noStrike" dirty="0">
                          <a:solidFill>
                            <a:srgbClr val="000000"/>
                          </a:solidFill>
                          <a:effectLst/>
                        </a:rPr>
                        <a:t> - Laguna Alta - </a:t>
                      </a:r>
                      <a:r>
                        <a:rPr lang="es-PE" sz="900" b="0" u="none" strike="noStrike" dirty="0" err="1">
                          <a:solidFill>
                            <a:srgbClr val="000000"/>
                          </a:solidFill>
                          <a:effectLst/>
                        </a:rPr>
                        <a:t>Dv</a:t>
                      </a:r>
                      <a:r>
                        <a:rPr lang="es-PE" sz="900" b="0" u="none" strike="noStrike" dirty="0">
                          <a:solidFill>
                            <a:srgbClr val="000000"/>
                          </a:solidFill>
                          <a:effectLst/>
                        </a:rPr>
                        <a:t>. </a:t>
                      </a:r>
                      <a:r>
                        <a:rPr lang="es-PE" sz="900" b="0" u="none" strike="noStrike" dirty="0" err="1">
                          <a:solidFill>
                            <a:srgbClr val="000000"/>
                          </a:solidFill>
                          <a:effectLst/>
                        </a:rPr>
                        <a:t>Pomapata</a:t>
                      </a:r>
                      <a:r>
                        <a:rPr lang="es-PE" sz="900" b="0" u="none" strike="noStrike" dirty="0">
                          <a:solidFill>
                            <a:srgbClr val="000000"/>
                          </a:solidFill>
                          <a:effectLst/>
                        </a:rPr>
                        <a:t>,  </a:t>
                      </a:r>
                      <a:endParaRPr lang="es-PE" sz="900" b="0" i="0" u="none" strike="noStrike" dirty="0">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DIRECTA</a:t>
                      </a:r>
                      <a:endParaRPr lang="es-PE" sz="800" b="1" i="0" u="none" strike="noStrike">
                        <a:solidFill>
                          <a:srgbClr val="000000"/>
                        </a:solidFill>
                        <a:effectLst/>
                        <a:latin typeface="Arial" panose="020B0604020202020204" pitchFamily="34" charset="0"/>
                      </a:endParaRPr>
                    </a:p>
                  </a:txBody>
                  <a:tcPr marL="5491" marR="5491" marT="5491" marB="0" anchor="ctr"/>
                </a:tc>
                <a:extLst>
                  <a:ext uri="{0D108BD9-81ED-4DB2-BD59-A6C34878D82A}">
                    <a16:rowId xmlns:a16="http://schemas.microsoft.com/office/drawing/2014/main" val="2110199149"/>
                  </a:ext>
                </a:extLst>
              </a:tr>
              <a:tr h="1268512">
                <a:tc>
                  <a:txBody>
                    <a:bodyPr/>
                    <a:lstStyle/>
                    <a:p>
                      <a:pPr algn="ctr" fontAlgn="ctr"/>
                      <a:r>
                        <a:rPr lang="es-PE" sz="800" b="0" u="none" strike="noStrike">
                          <a:solidFill>
                            <a:srgbClr val="000000"/>
                          </a:solidFill>
                          <a:effectLst/>
                        </a:rPr>
                        <a:t>2</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333333"/>
                          </a:solidFill>
                          <a:effectLst/>
                        </a:rPr>
                        <a:t>2462592</a:t>
                      </a:r>
                      <a:endParaRPr lang="es-PE" sz="800" b="1" i="0" u="none" strike="noStrike">
                        <a:solidFill>
                          <a:srgbClr val="333333"/>
                        </a:solidFill>
                        <a:effectLst/>
                        <a:latin typeface="Arial" panose="020B0604020202020204" pitchFamily="34" charset="0"/>
                      </a:endParaRPr>
                    </a:p>
                  </a:txBody>
                  <a:tcPr marL="5491" marR="5491" marT="5491" marB="0" anchor="ctr"/>
                </a:tc>
                <a:tc>
                  <a:txBody>
                    <a:bodyPr/>
                    <a:lstStyle/>
                    <a:p>
                      <a:pPr algn="l" fontAlgn="ctr"/>
                      <a:r>
                        <a:rPr lang="es-PE" sz="800" b="0" u="none" strike="noStrike">
                          <a:solidFill>
                            <a:srgbClr val="000000"/>
                          </a:solidFill>
                          <a:effectLst/>
                        </a:rPr>
                        <a:t>MEJORAMIENTO DE LA TRANSITABILIDAD VEHICULAR Y PEATONAL EN EL SECTOR DE NIÑOPAMPA, COMUNIDAD CAMPESINA DE CHUQUINGA, DISTRITO DE CHALHUANCA, PROVINCIA DE AYMARAES DEPARTAMENTO DE APURIMAC</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5,193,409.80</a:t>
                      </a:r>
                      <a:endParaRPr lang="es-PE" sz="800" b="1"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FF0000"/>
                          </a:solidFill>
                          <a:effectLst/>
                        </a:rPr>
                        <a:t>VIABLE </a:t>
                      </a:r>
                      <a:endParaRPr lang="es-PE" sz="800" b="1" i="0" u="none" strike="noStrike">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1" u="none" strike="noStrike" dirty="0">
                          <a:solidFill>
                            <a:srgbClr val="FF0000"/>
                          </a:solidFill>
                          <a:effectLst/>
                        </a:rPr>
                        <a:t>-</a:t>
                      </a:r>
                      <a:endParaRPr lang="es-PE" sz="800" b="1" i="0" u="none" strike="noStrike" dirty="0">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4 MESES</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900" b="0" u="none" strike="noStrike">
                          <a:solidFill>
                            <a:srgbClr val="000000"/>
                          </a:solidFill>
                          <a:effectLst/>
                        </a:rPr>
                        <a:t>El proyecto contempla:                                               Puente de luz  (L)= 12.50m y ancho (A)= 7.00m. </a:t>
                      </a:r>
                      <a:endParaRPr lang="es-PE" sz="9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dirty="0">
                          <a:solidFill>
                            <a:srgbClr val="000000"/>
                          </a:solidFill>
                          <a:effectLst/>
                        </a:rPr>
                        <a:t>DIRECTA</a:t>
                      </a:r>
                      <a:endParaRPr lang="es-PE" sz="800" b="1" i="0" u="none" strike="noStrike" dirty="0">
                        <a:solidFill>
                          <a:srgbClr val="000000"/>
                        </a:solidFill>
                        <a:effectLst/>
                        <a:latin typeface="Arial" panose="020B0604020202020204" pitchFamily="34" charset="0"/>
                      </a:endParaRPr>
                    </a:p>
                  </a:txBody>
                  <a:tcPr marL="5491" marR="5491" marT="5491" marB="0" anchor="ctr"/>
                </a:tc>
                <a:extLst>
                  <a:ext uri="{0D108BD9-81ED-4DB2-BD59-A6C34878D82A}">
                    <a16:rowId xmlns:a16="http://schemas.microsoft.com/office/drawing/2014/main" val="2025020952"/>
                  </a:ext>
                </a:extLst>
              </a:tr>
            </a:tbl>
          </a:graphicData>
        </a:graphic>
      </p:graphicFrame>
    </p:spTree>
    <p:extLst>
      <p:ext uri="{BB962C8B-B14F-4D97-AF65-F5344CB8AC3E}">
        <p14:creationId xmlns:p14="http://schemas.microsoft.com/office/powerpoint/2010/main" val="1597378702"/>
      </p:ext>
    </p:extLst>
  </p:cSld>
  <p:clrMapOvr>
    <a:masterClrMapping/>
  </p:clrMapOvr>
  <p:transition spd="slow">
    <p:comb/>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s-PE" dirty="0">
                <a:effectLst>
                  <a:outerShdw blurRad="38100" dist="38100" dir="2700000" algn="tl">
                    <a:srgbClr val="000000">
                      <a:alpha val="43137"/>
                    </a:srgbClr>
                  </a:outerShdw>
                </a:effectLst>
                <a:sym typeface="Lato Black"/>
              </a:rPr>
              <a:t>PROYECTOS DE INVERSION PROGRAMADOS PARA SU FORMULACION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13</a:t>
            </a:fld>
            <a:endParaRPr/>
          </a:p>
        </p:txBody>
      </p:sp>
      <p:pic>
        <p:nvPicPr>
          <p:cNvPr id="5" name="Picture 2" descr="Iconos de computadora inicio botón firmar, inicio, firmar, en ...">
            <a:hlinkClick r:id="rId3" action="ppaction://hlinksldjump"/>
            <a:extLst>
              <a:ext uri="{FF2B5EF4-FFF2-40B4-BE49-F238E27FC236}">
                <a16:creationId xmlns:a16="http://schemas.microsoft.com/office/drawing/2014/main" id="{9620EF4F-7874-41CA-96D7-5B222355F2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a 1">
            <a:extLst>
              <a:ext uri="{FF2B5EF4-FFF2-40B4-BE49-F238E27FC236}">
                <a16:creationId xmlns:a16="http://schemas.microsoft.com/office/drawing/2014/main" id="{46FD0899-2374-4612-902A-7C06D9B48332}"/>
              </a:ext>
            </a:extLst>
          </p:cNvPr>
          <p:cNvGraphicFramePr>
            <a:graphicFrameLocks noGrp="1"/>
          </p:cNvGraphicFramePr>
          <p:nvPr>
            <p:extLst>
              <p:ext uri="{D42A27DB-BD31-4B8C-83A1-F6EECF244321}">
                <p14:modId xmlns:p14="http://schemas.microsoft.com/office/powerpoint/2010/main" val="1552689639"/>
              </p:ext>
            </p:extLst>
          </p:nvPr>
        </p:nvGraphicFramePr>
        <p:xfrm>
          <a:off x="1096963" y="2388678"/>
          <a:ext cx="10058400" cy="2937895"/>
        </p:xfrm>
        <a:graphic>
          <a:graphicData uri="http://schemas.openxmlformats.org/drawingml/2006/table">
            <a:tbl>
              <a:tblPr>
                <a:tableStyleId>{BDBED569-4797-4DF1-A0F4-6AAB3CD982D8}</a:tableStyleId>
              </a:tblPr>
              <a:tblGrid>
                <a:gridCol w="265417">
                  <a:extLst>
                    <a:ext uri="{9D8B030D-6E8A-4147-A177-3AD203B41FA5}">
                      <a16:colId xmlns:a16="http://schemas.microsoft.com/office/drawing/2014/main" val="3099177411"/>
                    </a:ext>
                  </a:extLst>
                </a:gridCol>
                <a:gridCol w="485073">
                  <a:extLst>
                    <a:ext uri="{9D8B030D-6E8A-4147-A177-3AD203B41FA5}">
                      <a16:colId xmlns:a16="http://schemas.microsoft.com/office/drawing/2014/main" val="875648202"/>
                    </a:ext>
                  </a:extLst>
                </a:gridCol>
                <a:gridCol w="2342994">
                  <a:extLst>
                    <a:ext uri="{9D8B030D-6E8A-4147-A177-3AD203B41FA5}">
                      <a16:colId xmlns:a16="http://schemas.microsoft.com/office/drawing/2014/main" val="342144288"/>
                    </a:ext>
                  </a:extLst>
                </a:gridCol>
                <a:gridCol w="887775">
                  <a:extLst>
                    <a:ext uri="{9D8B030D-6E8A-4147-A177-3AD203B41FA5}">
                      <a16:colId xmlns:a16="http://schemas.microsoft.com/office/drawing/2014/main" val="2282450937"/>
                    </a:ext>
                  </a:extLst>
                </a:gridCol>
                <a:gridCol w="842013">
                  <a:extLst>
                    <a:ext uri="{9D8B030D-6E8A-4147-A177-3AD203B41FA5}">
                      <a16:colId xmlns:a16="http://schemas.microsoft.com/office/drawing/2014/main" val="2103312590"/>
                    </a:ext>
                  </a:extLst>
                </a:gridCol>
                <a:gridCol w="732186">
                  <a:extLst>
                    <a:ext uri="{9D8B030D-6E8A-4147-A177-3AD203B41FA5}">
                      <a16:colId xmlns:a16="http://schemas.microsoft.com/office/drawing/2014/main" val="3754639620"/>
                    </a:ext>
                  </a:extLst>
                </a:gridCol>
                <a:gridCol w="732186">
                  <a:extLst>
                    <a:ext uri="{9D8B030D-6E8A-4147-A177-3AD203B41FA5}">
                      <a16:colId xmlns:a16="http://schemas.microsoft.com/office/drawing/2014/main" val="2389635656"/>
                    </a:ext>
                  </a:extLst>
                </a:gridCol>
                <a:gridCol w="2736544">
                  <a:extLst>
                    <a:ext uri="{9D8B030D-6E8A-4147-A177-3AD203B41FA5}">
                      <a16:colId xmlns:a16="http://schemas.microsoft.com/office/drawing/2014/main" val="2657873783"/>
                    </a:ext>
                  </a:extLst>
                </a:gridCol>
                <a:gridCol w="1034212">
                  <a:extLst>
                    <a:ext uri="{9D8B030D-6E8A-4147-A177-3AD203B41FA5}">
                      <a16:colId xmlns:a16="http://schemas.microsoft.com/office/drawing/2014/main" val="2443612660"/>
                    </a:ext>
                  </a:extLst>
                </a:gridCol>
              </a:tblGrid>
              <a:tr h="269078">
                <a:tc>
                  <a:txBody>
                    <a:bodyPr/>
                    <a:lstStyle/>
                    <a:p>
                      <a:pPr algn="ctr" fontAlgn="ctr"/>
                      <a:r>
                        <a:rPr lang="es-PE" sz="800" b="1" u="none" strike="noStrike">
                          <a:solidFill>
                            <a:srgbClr val="FFFFFF"/>
                          </a:solidFill>
                          <a:effectLst/>
                        </a:rPr>
                        <a:t>N°</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CODIGO IDEA</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PROYECTOS </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INVERSION ESTIMADA</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ESTADO SITUACIONAL</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FECHA DE INCIO</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DURACION DE FORMULACION</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ALCANCE</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dirty="0">
                          <a:solidFill>
                            <a:srgbClr val="FFFFFF"/>
                          </a:solidFill>
                          <a:effectLst/>
                        </a:rPr>
                        <a:t>OBSERVACIONES</a:t>
                      </a:r>
                      <a:endParaRPr lang="es-PE" sz="800" b="1" i="0" u="none" strike="noStrike" dirty="0">
                        <a:solidFill>
                          <a:srgbClr val="FFFFFF"/>
                        </a:solidFill>
                        <a:effectLst/>
                        <a:latin typeface="Calibri" panose="020F0502020204030204" pitchFamily="34" charset="0"/>
                      </a:endParaRPr>
                    </a:p>
                  </a:txBody>
                  <a:tcPr marL="5491" marR="5491" marT="5491" marB="0" anchor="ctr">
                    <a:solidFill>
                      <a:schemeClr val="accent5"/>
                    </a:solidFill>
                  </a:tcPr>
                </a:tc>
                <a:extLst>
                  <a:ext uri="{0D108BD9-81ED-4DB2-BD59-A6C34878D82A}">
                    <a16:rowId xmlns:a16="http://schemas.microsoft.com/office/drawing/2014/main" val="3269211034"/>
                  </a:ext>
                </a:extLst>
              </a:tr>
              <a:tr h="763303">
                <a:tc>
                  <a:txBody>
                    <a:bodyPr/>
                    <a:lstStyle/>
                    <a:p>
                      <a:pPr algn="ctr" fontAlgn="ctr"/>
                      <a:r>
                        <a:rPr lang="es-PE" sz="800" b="0" u="none" strike="noStrike">
                          <a:solidFill>
                            <a:srgbClr val="000000"/>
                          </a:solidFill>
                          <a:effectLst/>
                        </a:rPr>
                        <a:t>1</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49542</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0" u="none" strike="noStrike">
                          <a:solidFill>
                            <a:srgbClr val="000000"/>
                          </a:solidFill>
                          <a:effectLst/>
                        </a:rPr>
                        <a:t>MEJORAMIENTO DE LA TRANSITABILIDAD VEHICULAR Y PEATONAL EN EL SECTOR ESCORIAL DEL CENTRO POBLADO POCHCCOTA EN EL DISTRITO Y PROVINCIA DE ANDAHUAYLAS DEPARTAMENTO DE APURIMAC</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S/.4,000,000.00</a:t>
                      </a:r>
                      <a:endParaRPr lang="es-PE" sz="800" b="1"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FF0000"/>
                          </a:solidFill>
                          <a:effectLst/>
                        </a:rPr>
                        <a:t>EN FORMULACION </a:t>
                      </a:r>
                      <a:endParaRPr lang="es-PE" sz="800" b="1" i="0" u="none" strike="noStrike">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 04/10/2019 </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3 MESES</a:t>
                      </a:r>
                      <a:r>
                        <a:rPr lang="es-PE" sz="800" b="0" u="none" strike="noStrike">
                          <a:solidFill>
                            <a:srgbClr val="000000"/>
                          </a:solidFill>
                          <a:effectLst/>
                        </a:rPr>
                        <a:t> 04/05/2020 AL 30/07/2020</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900" b="0" u="none" strike="noStrike">
                          <a:solidFill>
                            <a:srgbClr val="000000"/>
                          </a:solidFill>
                          <a:effectLst/>
                        </a:rPr>
                        <a:t>El proyecto contempla:                                             Puente de luz  (L)= 28 m y ancho (A)= 8.2 m.             Muros de Contencion de 400 m</a:t>
                      </a:r>
                      <a:endParaRPr lang="es-PE" sz="900" b="0" i="0" u="none" strike="noStrike">
                        <a:solidFill>
                          <a:srgbClr val="000000"/>
                        </a:solidFill>
                        <a:effectLst/>
                        <a:latin typeface="Arial" panose="020B0604020202020204" pitchFamily="34" charset="0"/>
                      </a:endParaRPr>
                    </a:p>
                  </a:txBody>
                  <a:tcPr marL="5491" marR="5491" marT="5491" marB="0" anchor="ctr"/>
                </a:tc>
                <a:tc>
                  <a:txBody>
                    <a:bodyPr/>
                    <a:lstStyle/>
                    <a:p>
                      <a:pPr marL="0" indent="0" algn="l" fontAlgn="ctr">
                        <a:buFont typeface="Arial" panose="020B0604020202020204" pitchFamily="34" charset="0"/>
                        <a:buNone/>
                      </a:pPr>
                      <a:r>
                        <a:rPr lang="es-PE" sz="800" b="1" u="none" strike="noStrike" dirty="0">
                          <a:solidFill>
                            <a:srgbClr val="000000"/>
                          </a:solidFill>
                          <a:effectLst/>
                        </a:rPr>
                        <a:t>Convenio.</a:t>
                      </a:r>
                    </a:p>
                    <a:p>
                      <a:pPr marL="0" indent="0" algn="l" fontAlgn="ctr">
                        <a:buFont typeface="Arial" panose="020B0604020202020204" pitchFamily="34" charset="0"/>
                        <a:buNone/>
                      </a:pPr>
                      <a:r>
                        <a:rPr lang="es-PE" sz="800" b="1" u="none" strike="noStrike" dirty="0">
                          <a:solidFill>
                            <a:srgbClr val="000000"/>
                          </a:solidFill>
                          <a:effectLst/>
                        </a:rPr>
                        <a:t>Permisos del Ana </a:t>
                      </a:r>
                      <a:r>
                        <a:rPr lang="es-PE" sz="800" b="1" u="none" strike="noStrike" dirty="0" err="1">
                          <a:solidFill>
                            <a:srgbClr val="000000"/>
                          </a:solidFill>
                          <a:effectLst/>
                        </a:rPr>
                        <a:t>Cira</a:t>
                      </a:r>
                      <a:r>
                        <a:rPr lang="es-PE" sz="800" b="1" u="none" strike="noStrike" dirty="0">
                          <a:solidFill>
                            <a:srgbClr val="000000"/>
                          </a:solidFill>
                          <a:effectLst/>
                        </a:rPr>
                        <a:t>.                            impacto Ambiental.                  Actas y otros.</a:t>
                      </a:r>
                      <a:endParaRPr lang="es-PE" sz="800" b="1" i="0" u="none" strike="noStrike" dirty="0">
                        <a:solidFill>
                          <a:srgbClr val="000000"/>
                        </a:solidFill>
                        <a:effectLst/>
                        <a:latin typeface="Arial" panose="020B0604020202020204" pitchFamily="34" charset="0"/>
                      </a:endParaRPr>
                    </a:p>
                  </a:txBody>
                  <a:tcPr marL="5491" marR="5491" marT="5491" marB="0" anchor="ctr"/>
                </a:tc>
                <a:extLst>
                  <a:ext uri="{0D108BD9-81ED-4DB2-BD59-A6C34878D82A}">
                    <a16:rowId xmlns:a16="http://schemas.microsoft.com/office/drawing/2014/main" val="650902520"/>
                  </a:ext>
                </a:extLst>
              </a:tr>
              <a:tr h="1015908">
                <a:tc>
                  <a:txBody>
                    <a:bodyPr/>
                    <a:lstStyle/>
                    <a:p>
                      <a:pPr algn="ctr" fontAlgn="ctr"/>
                      <a:r>
                        <a:rPr lang="es-PE" sz="800" b="0" u="none" strike="noStrike">
                          <a:solidFill>
                            <a:srgbClr val="000000"/>
                          </a:solidFill>
                          <a:effectLst/>
                        </a:rPr>
                        <a:t>2</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49555</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0" u="none" strike="noStrike" dirty="0">
                          <a:solidFill>
                            <a:srgbClr val="000000"/>
                          </a:solidFill>
                          <a:effectLst/>
                        </a:rPr>
                        <a:t>MEJORAMIENTO DE LA </a:t>
                      </a:r>
                      <a:r>
                        <a:rPr lang="es-PE" sz="800" b="0" u="none" strike="noStrike" dirty="0" err="1">
                          <a:solidFill>
                            <a:srgbClr val="000000"/>
                          </a:solidFill>
                          <a:effectLst/>
                        </a:rPr>
                        <a:t>VIA</a:t>
                      </a:r>
                      <a:r>
                        <a:rPr lang="es-PE" sz="800" b="0" u="none" strike="noStrike" dirty="0">
                          <a:solidFill>
                            <a:srgbClr val="000000"/>
                          </a:solidFill>
                          <a:effectLst/>
                        </a:rPr>
                        <a:t> </a:t>
                      </a:r>
                      <a:r>
                        <a:rPr lang="es-PE" sz="800" b="0" u="none" strike="noStrike" dirty="0" err="1">
                          <a:solidFill>
                            <a:srgbClr val="000000"/>
                          </a:solidFill>
                          <a:effectLst/>
                        </a:rPr>
                        <a:t>EMP</a:t>
                      </a:r>
                      <a:r>
                        <a:rPr lang="es-PE" sz="800" b="0" u="none" strike="noStrike" dirty="0">
                          <a:solidFill>
                            <a:srgbClr val="000000"/>
                          </a:solidFill>
                          <a:effectLst/>
                        </a:rPr>
                        <a:t> PE-</a:t>
                      </a:r>
                      <a:r>
                        <a:rPr lang="es-PE" sz="800" b="0" u="none" strike="noStrike" dirty="0" err="1">
                          <a:solidFill>
                            <a:srgbClr val="000000"/>
                          </a:solidFill>
                          <a:effectLst/>
                        </a:rPr>
                        <a:t>3S</a:t>
                      </a:r>
                      <a:r>
                        <a:rPr lang="es-PE" sz="800" b="0" u="none" strike="noStrike" dirty="0">
                          <a:solidFill>
                            <a:srgbClr val="000000"/>
                          </a:solidFill>
                          <a:effectLst/>
                        </a:rPr>
                        <a:t> F (LAMBRAMA)-</a:t>
                      </a:r>
                      <a:r>
                        <a:rPr lang="es-PE" sz="800" b="0" u="none" strike="noStrike" dirty="0" err="1">
                          <a:solidFill>
                            <a:srgbClr val="000000"/>
                          </a:solidFill>
                          <a:effectLst/>
                        </a:rPr>
                        <a:t>PICHIBAMBA</a:t>
                      </a:r>
                      <a:r>
                        <a:rPr lang="es-PE" sz="800" b="0" u="none" strike="noStrike" dirty="0">
                          <a:solidFill>
                            <a:srgbClr val="000000"/>
                          </a:solidFill>
                          <a:effectLst/>
                        </a:rPr>
                        <a:t> -</a:t>
                      </a:r>
                      <a:r>
                        <a:rPr lang="es-PE" sz="800" b="0" u="none" strike="noStrike" dirty="0" err="1">
                          <a:solidFill>
                            <a:srgbClr val="000000"/>
                          </a:solidFill>
                          <a:effectLst/>
                        </a:rPr>
                        <a:t>SARCONTA</a:t>
                      </a:r>
                      <a:r>
                        <a:rPr lang="es-PE" sz="800" b="0" u="none" strike="noStrike" dirty="0">
                          <a:solidFill>
                            <a:srgbClr val="000000"/>
                          </a:solidFill>
                          <a:effectLst/>
                        </a:rPr>
                        <a:t>-</a:t>
                      </a:r>
                      <a:r>
                        <a:rPr lang="es-PE" sz="800" b="0" u="none" strike="noStrike" dirty="0" err="1">
                          <a:solidFill>
                            <a:srgbClr val="000000"/>
                          </a:solidFill>
                          <a:effectLst/>
                        </a:rPr>
                        <a:t>PACCAYPATA</a:t>
                      </a:r>
                      <a:r>
                        <a:rPr lang="es-PE" sz="800" b="0" u="none" strike="noStrike" dirty="0">
                          <a:solidFill>
                            <a:srgbClr val="000000"/>
                          </a:solidFill>
                          <a:effectLst/>
                        </a:rPr>
                        <a:t>-</a:t>
                      </a:r>
                      <a:r>
                        <a:rPr lang="es-PE" sz="800" b="0" u="none" strike="noStrike" dirty="0" err="1">
                          <a:solidFill>
                            <a:srgbClr val="000000"/>
                          </a:solidFill>
                          <a:effectLst/>
                        </a:rPr>
                        <a:t>AMURUYOC</a:t>
                      </a:r>
                      <a:r>
                        <a:rPr lang="es-PE" sz="800" b="0" u="none" strike="noStrike" dirty="0">
                          <a:solidFill>
                            <a:srgbClr val="000000"/>
                          </a:solidFill>
                          <a:effectLst/>
                        </a:rPr>
                        <a:t>-COYLLURQUI-</a:t>
                      </a:r>
                      <a:r>
                        <a:rPr lang="es-PE" sz="800" b="0" u="none" strike="noStrike" dirty="0" err="1">
                          <a:solidFill>
                            <a:srgbClr val="000000"/>
                          </a:solidFill>
                          <a:effectLst/>
                        </a:rPr>
                        <a:t>EMP</a:t>
                      </a:r>
                      <a:r>
                        <a:rPr lang="es-PE" sz="800" b="0" u="none" strike="noStrike" dirty="0">
                          <a:solidFill>
                            <a:srgbClr val="000000"/>
                          </a:solidFill>
                          <a:effectLst/>
                        </a:rPr>
                        <a:t> PE-</a:t>
                      </a:r>
                      <a:r>
                        <a:rPr lang="es-PE" sz="800" b="0" u="none" strike="noStrike" dirty="0" err="1">
                          <a:solidFill>
                            <a:srgbClr val="000000"/>
                          </a:solidFill>
                          <a:effectLst/>
                        </a:rPr>
                        <a:t>3S</a:t>
                      </a:r>
                      <a:r>
                        <a:rPr lang="es-PE" sz="800" b="0" u="none" strike="noStrike" dirty="0">
                          <a:solidFill>
                            <a:srgbClr val="000000"/>
                          </a:solidFill>
                          <a:effectLst/>
                        </a:rPr>
                        <a:t> F (COTABAMBAS), DISTRITO DE LAMBRAMA, </a:t>
                      </a:r>
                      <a:r>
                        <a:rPr lang="es-PE" sz="800" b="0" u="none" strike="noStrike" dirty="0" err="1">
                          <a:solidFill>
                            <a:srgbClr val="000000"/>
                          </a:solidFill>
                          <a:effectLst/>
                        </a:rPr>
                        <a:t>CURPAHUASI</a:t>
                      </a:r>
                      <a:r>
                        <a:rPr lang="es-PE" sz="800" b="0" u="none" strike="noStrike" dirty="0">
                          <a:solidFill>
                            <a:srgbClr val="000000"/>
                          </a:solidFill>
                          <a:effectLst/>
                        </a:rPr>
                        <a:t>, GAMARRA, COYLLURQUI Y COTABAMBAS, </a:t>
                      </a:r>
                      <a:r>
                        <a:rPr lang="es-PE" sz="800" b="0" u="none" strike="noStrike" dirty="0" err="1">
                          <a:solidFill>
                            <a:srgbClr val="000000"/>
                          </a:solidFill>
                          <a:effectLst/>
                        </a:rPr>
                        <a:t>PROVICNIAS</a:t>
                      </a:r>
                      <a:r>
                        <a:rPr lang="es-PE" sz="800" b="0" u="none" strike="noStrike" dirty="0">
                          <a:solidFill>
                            <a:srgbClr val="000000"/>
                          </a:solidFill>
                          <a:effectLst/>
                        </a:rPr>
                        <a:t> DE ABANCAY, GRAU Y COTABAMBAS, DEPARTAMENTO DE </a:t>
                      </a:r>
                      <a:r>
                        <a:rPr lang="es-PE" sz="800" b="0" u="none" strike="noStrike" dirty="0" err="1">
                          <a:solidFill>
                            <a:srgbClr val="000000"/>
                          </a:solidFill>
                          <a:effectLst/>
                        </a:rPr>
                        <a:t>APURIMAC</a:t>
                      </a:r>
                      <a:endParaRPr lang="es-PE" sz="800" b="0" i="0" u="none" strike="noStrike" dirty="0">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dirty="0">
                          <a:solidFill>
                            <a:srgbClr val="000000"/>
                          </a:solidFill>
                          <a:effectLst/>
                        </a:rPr>
                        <a:t>S/.18,000,000.00</a:t>
                      </a:r>
                      <a:endParaRPr lang="es-PE" sz="800" b="1" i="0" u="none" strike="noStrike" dirty="0">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FF0000"/>
                          </a:solidFill>
                          <a:effectLst/>
                        </a:rPr>
                        <a:t>IDEA</a:t>
                      </a:r>
                      <a:endParaRPr lang="es-PE" sz="800" b="1" i="0" u="none" strike="noStrike">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0" u="none" strike="noStrike" dirty="0">
                          <a:solidFill>
                            <a:srgbClr val="000000"/>
                          </a:solidFill>
                          <a:effectLst/>
                        </a:rPr>
                        <a:t>- </a:t>
                      </a:r>
                      <a:endParaRPr lang="es-PE" sz="800" b="0" i="0" u="none" strike="noStrike" dirty="0">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4 MESES</a:t>
                      </a:r>
                      <a:r>
                        <a:rPr lang="es-PE" sz="800" b="0" u="none" strike="noStrike">
                          <a:solidFill>
                            <a:srgbClr val="000000"/>
                          </a:solidFill>
                          <a:effectLst/>
                        </a:rPr>
                        <a:t> 02/08/2020 AL 30/11/2020</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0" u="none" strike="noStrike">
                          <a:solidFill>
                            <a:srgbClr val="000000"/>
                          </a:solidFill>
                          <a:effectLst/>
                        </a:rPr>
                        <a:t>EN PROCESO DE IDENTIFICACION YALTERNATIVA DE SOLUCION </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1" u="none" strike="noStrike">
                          <a:solidFill>
                            <a:srgbClr val="000000"/>
                          </a:solidFill>
                          <a:effectLst/>
                        </a:rPr>
                        <a:t> </a:t>
                      </a:r>
                      <a:endParaRPr lang="es-PE" sz="800" b="1" i="0" u="none" strike="noStrike">
                        <a:solidFill>
                          <a:srgbClr val="000000"/>
                        </a:solidFill>
                        <a:effectLst/>
                        <a:latin typeface="Arial" panose="020B0604020202020204" pitchFamily="34" charset="0"/>
                      </a:endParaRPr>
                    </a:p>
                  </a:txBody>
                  <a:tcPr marL="5491" marR="5491" marT="5491" marB="0" anchor="ctr"/>
                </a:tc>
                <a:extLst>
                  <a:ext uri="{0D108BD9-81ED-4DB2-BD59-A6C34878D82A}">
                    <a16:rowId xmlns:a16="http://schemas.microsoft.com/office/drawing/2014/main" val="580051774"/>
                  </a:ext>
                </a:extLst>
              </a:tr>
              <a:tr h="889606">
                <a:tc>
                  <a:txBody>
                    <a:bodyPr/>
                    <a:lstStyle/>
                    <a:p>
                      <a:pPr algn="ctr" fontAlgn="ctr"/>
                      <a:r>
                        <a:rPr lang="es-PE" sz="800" b="0" u="none" strike="noStrike">
                          <a:solidFill>
                            <a:srgbClr val="000000"/>
                          </a:solidFill>
                          <a:effectLst/>
                        </a:rPr>
                        <a:t>3</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49557</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0" u="none" strike="noStrike">
                          <a:solidFill>
                            <a:srgbClr val="000000"/>
                          </a:solidFill>
                          <a:effectLst/>
                        </a:rPr>
                        <a:t>MEJORAMIENTO DE LA VIA DEPARTAMENTAL TRAMO DV. MATAPUQUIO - VISCHINGAY - TACMARA BAJA - PUENTE PASAJE SOBRE EL RIO APURIMAC EN LOS DISTRITOS DE KISHUARA Y PACOBAMBA DE LA  PROVINCIA DE ANDAHUAYLAS - DEPARTAMENTO DE APURIMAC</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S/.25,000,000.00</a:t>
                      </a:r>
                      <a:endParaRPr lang="es-PE" sz="800" b="1"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FF0000"/>
                          </a:solidFill>
                          <a:effectLst/>
                        </a:rPr>
                        <a:t>IDEA</a:t>
                      </a:r>
                      <a:endParaRPr lang="es-PE" sz="800" b="1" i="0" u="none" strike="noStrike">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0" u="none" strike="noStrike" dirty="0">
                          <a:solidFill>
                            <a:srgbClr val="000000"/>
                          </a:solidFill>
                          <a:effectLst/>
                        </a:rPr>
                        <a:t>- </a:t>
                      </a:r>
                      <a:endParaRPr lang="es-PE" sz="800" b="0" i="0" u="none" strike="noStrike" dirty="0">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5 MESES 02/12/2020 AL 30/04/2020</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0" u="none" strike="noStrike">
                          <a:solidFill>
                            <a:srgbClr val="000000"/>
                          </a:solidFill>
                          <a:effectLst/>
                        </a:rPr>
                        <a:t>EN PROCESO DE IDENTIFICACION YALTERNATIVA DE SOLUCION </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1" u="none" strike="noStrike" dirty="0">
                          <a:solidFill>
                            <a:srgbClr val="000000"/>
                          </a:solidFill>
                          <a:effectLst/>
                        </a:rPr>
                        <a:t> </a:t>
                      </a:r>
                      <a:endParaRPr lang="es-PE" sz="800" b="1" i="0" u="none" strike="noStrike" dirty="0">
                        <a:solidFill>
                          <a:srgbClr val="000000"/>
                        </a:solidFill>
                        <a:effectLst/>
                        <a:latin typeface="Arial" panose="020B0604020202020204" pitchFamily="34" charset="0"/>
                      </a:endParaRPr>
                    </a:p>
                  </a:txBody>
                  <a:tcPr marL="5491" marR="5491" marT="5491" marB="0" anchor="ctr"/>
                </a:tc>
                <a:extLst>
                  <a:ext uri="{0D108BD9-81ED-4DB2-BD59-A6C34878D82A}">
                    <a16:rowId xmlns:a16="http://schemas.microsoft.com/office/drawing/2014/main" val="2260758873"/>
                  </a:ext>
                </a:extLst>
              </a:tr>
            </a:tbl>
          </a:graphicData>
        </a:graphic>
      </p:graphicFrame>
    </p:spTree>
  </p:cSld>
  <p:clrMapOvr>
    <a:masterClrMapping/>
  </p:clrMapOvr>
  <p:transition spd="slow">
    <p:comb/>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056942-64DD-4122-B275-EF62DA4ADDAC}"/>
              </a:ext>
            </a:extLst>
          </p:cNvPr>
          <p:cNvSpPr>
            <a:spLocks noGrp="1"/>
          </p:cNvSpPr>
          <p:nvPr>
            <p:ph type="title"/>
          </p:nvPr>
        </p:nvSpPr>
        <p:spPr/>
        <p:txBody>
          <a:bodyPr>
            <a:normAutofit fontScale="90000"/>
          </a:bodyPr>
          <a:lstStyle/>
          <a:p>
            <a:r>
              <a:rPr lang="es-PE" sz="3600" b="1" dirty="0">
                <a:solidFill>
                  <a:srgbClr val="FFC000"/>
                </a:solidFill>
                <a:latin typeface="+mn-lt"/>
              </a:rPr>
              <a:t>Función Cultura y deporte</a:t>
            </a:r>
            <a:br>
              <a:rPr lang="es-PE" sz="3600" b="1" dirty="0">
                <a:solidFill>
                  <a:srgbClr val="FFC000"/>
                </a:solidFill>
                <a:latin typeface="+mn-lt"/>
              </a:rPr>
            </a:br>
            <a:r>
              <a:rPr lang="es-PE" sz="3600" b="1" dirty="0">
                <a:solidFill>
                  <a:srgbClr val="FFC000"/>
                </a:solidFill>
                <a:latin typeface="+mn-lt"/>
              </a:rPr>
              <a:t>Función Protección Social</a:t>
            </a:r>
            <a:endParaRPr lang="es-PE" dirty="0">
              <a:solidFill>
                <a:srgbClr val="FFC000"/>
              </a:solidFill>
            </a:endParaRPr>
          </a:p>
        </p:txBody>
      </p:sp>
      <p:sp>
        <p:nvSpPr>
          <p:cNvPr id="3" name="Marcador de contenido 2">
            <a:extLst>
              <a:ext uri="{FF2B5EF4-FFF2-40B4-BE49-F238E27FC236}">
                <a16:creationId xmlns:a16="http://schemas.microsoft.com/office/drawing/2014/main" id="{97E27E7D-5FB3-4BFC-BAFF-4148ADEE94B9}"/>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5C2A62F8-FEF9-4591-B7BB-AF332006E462}"/>
              </a:ext>
            </a:extLst>
          </p:cNvPr>
          <p:cNvSpPr>
            <a:spLocks noGrp="1"/>
          </p:cNvSpPr>
          <p:nvPr>
            <p:ph type="body" sz="half" idx="2"/>
          </p:nvPr>
        </p:nvSpPr>
        <p:spPr/>
        <p:txBody>
          <a:bodyPr/>
          <a:lstStyle/>
          <a:p>
            <a:pPr marL="285750" indent="-285750">
              <a:buFont typeface="Arial" panose="020B0604020202020204" pitchFamily="34" charset="0"/>
              <a:buChar char="•"/>
            </a:pPr>
            <a:r>
              <a:rPr lang="es-PE" dirty="0"/>
              <a:t>02 Proyectos de Inversión Formulados.</a:t>
            </a:r>
          </a:p>
          <a:p>
            <a:pPr marL="285750" indent="-285750">
              <a:buFont typeface="Arial" panose="020B0604020202020204" pitchFamily="34" charset="0"/>
              <a:buChar char="•"/>
            </a:pPr>
            <a:r>
              <a:rPr lang="es-PE" dirty="0"/>
              <a:t>05 Proyectos de inversión programados para su formulación.</a:t>
            </a:r>
          </a:p>
          <a:p>
            <a:pPr marL="742950" lvl="1" indent="-285750">
              <a:buFont typeface="Arial" panose="020B0604020202020204" pitchFamily="34" charset="0"/>
              <a:buChar char="•"/>
            </a:pPr>
            <a:r>
              <a:rPr lang="es-PE" sz="1400" dirty="0">
                <a:solidFill>
                  <a:schemeClr val="bg1">
                    <a:lumMod val="85000"/>
                  </a:schemeClr>
                </a:solidFill>
              </a:rPr>
              <a:t>04 En Idea</a:t>
            </a:r>
          </a:p>
          <a:p>
            <a:pPr marL="742950" lvl="1" indent="-285750">
              <a:buFont typeface="Arial" panose="020B0604020202020204" pitchFamily="34" charset="0"/>
              <a:buChar char="•"/>
            </a:pPr>
            <a:r>
              <a:rPr lang="es-PE" sz="1400" dirty="0">
                <a:solidFill>
                  <a:schemeClr val="bg1">
                    <a:lumMod val="85000"/>
                  </a:schemeClr>
                </a:solidFill>
              </a:rPr>
              <a:t>01 En Formulación.</a:t>
            </a:r>
          </a:p>
          <a:p>
            <a:endParaRPr lang="es-PE" dirty="0"/>
          </a:p>
        </p:txBody>
      </p:sp>
      <p:pic>
        <p:nvPicPr>
          <p:cNvPr id="22530" name="Picture 2">
            <a:extLst>
              <a:ext uri="{FF2B5EF4-FFF2-40B4-BE49-F238E27FC236}">
                <a16:creationId xmlns:a16="http://schemas.microsoft.com/office/drawing/2014/main" id="{19EA9ED4-27C9-46E2-8393-E7281AE85D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334"/>
          <a:stretch/>
        </p:blipFill>
        <p:spPr bwMode="auto">
          <a:xfrm>
            <a:off x="4091231" y="0"/>
            <a:ext cx="8095149" cy="69086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EB86655A-4A76-4BA5-B36E-48812D2E31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430"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63989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24937" y="205984"/>
            <a:ext cx="11574049" cy="524800"/>
          </a:xfrm>
          <a:prstGeom prst="rect">
            <a:avLst/>
          </a:prstGeom>
        </p:spPr>
        <p:txBody>
          <a:bodyPr spcFirstLastPara="1" vert="horz" wrap="square" lIns="0" tIns="0" rIns="0" bIns="0" rtlCol="0" anchor="b" anchorCtr="0">
            <a:noAutofit/>
          </a:bodyPr>
          <a:lstStyle/>
          <a:p>
            <a:pPr algn="ctr"/>
            <a:r>
              <a:rPr lang="es-PE" sz="2800" dirty="0">
                <a:effectLst>
                  <a:outerShdw blurRad="38100" dist="38100" dir="2700000" algn="tl">
                    <a:srgbClr val="000000">
                      <a:alpha val="43137"/>
                    </a:srgbClr>
                  </a:outerShdw>
                </a:effectLst>
              </a:rPr>
              <a:t>PROYECTOS DE INVERSION PROGRAMADOS PARA SU FORMULACION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15</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1511557250"/>
              </p:ext>
            </p:extLst>
          </p:nvPr>
        </p:nvGraphicFramePr>
        <p:xfrm>
          <a:off x="243316" y="1574512"/>
          <a:ext cx="11574048" cy="4758623"/>
        </p:xfrm>
        <a:graphic>
          <a:graphicData uri="http://schemas.openxmlformats.org/drawingml/2006/table">
            <a:tbl>
              <a:tblPr>
                <a:tableStyleId>{E8B1032C-EA38-4F05-BA0D-38AFFFC7BED3}</a:tableStyleId>
              </a:tblPr>
              <a:tblGrid>
                <a:gridCol w="316003">
                  <a:extLst>
                    <a:ext uri="{9D8B030D-6E8A-4147-A177-3AD203B41FA5}">
                      <a16:colId xmlns:a16="http://schemas.microsoft.com/office/drawing/2014/main" val="1149053298"/>
                    </a:ext>
                  </a:extLst>
                </a:gridCol>
                <a:gridCol w="826686">
                  <a:extLst>
                    <a:ext uri="{9D8B030D-6E8A-4147-A177-3AD203B41FA5}">
                      <a16:colId xmlns:a16="http://schemas.microsoft.com/office/drawing/2014/main" val="541476674"/>
                    </a:ext>
                  </a:extLst>
                </a:gridCol>
                <a:gridCol w="3588987">
                  <a:extLst>
                    <a:ext uri="{9D8B030D-6E8A-4147-A177-3AD203B41FA5}">
                      <a16:colId xmlns:a16="http://schemas.microsoft.com/office/drawing/2014/main" val="3436427589"/>
                    </a:ext>
                  </a:extLst>
                </a:gridCol>
                <a:gridCol w="964398">
                  <a:extLst>
                    <a:ext uri="{9D8B030D-6E8A-4147-A177-3AD203B41FA5}">
                      <a16:colId xmlns:a16="http://schemas.microsoft.com/office/drawing/2014/main" val="2737056336"/>
                    </a:ext>
                  </a:extLst>
                </a:gridCol>
                <a:gridCol w="1009403">
                  <a:extLst>
                    <a:ext uri="{9D8B030D-6E8A-4147-A177-3AD203B41FA5}">
                      <a16:colId xmlns:a16="http://schemas.microsoft.com/office/drawing/2014/main" val="3418132934"/>
                    </a:ext>
                  </a:extLst>
                </a:gridCol>
                <a:gridCol w="1015833">
                  <a:extLst>
                    <a:ext uri="{9D8B030D-6E8A-4147-A177-3AD203B41FA5}">
                      <a16:colId xmlns:a16="http://schemas.microsoft.com/office/drawing/2014/main" val="3543597421"/>
                    </a:ext>
                  </a:extLst>
                </a:gridCol>
                <a:gridCol w="765090">
                  <a:extLst>
                    <a:ext uri="{9D8B030D-6E8A-4147-A177-3AD203B41FA5}">
                      <a16:colId xmlns:a16="http://schemas.microsoft.com/office/drawing/2014/main" val="1839415558"/>
                    </a:ext>
                  </a:extLst>
                </a:gridCol>
                <a:gridCol w="1078164">
                  <a:extLst>
                    <a:ext uri="{9D8B030D-6E8A-4147-A177-3AD203B41FA5}">
                      <a16:colId xmlns:a16="http://schemas.microsoft.com/office/drawing/2014/main" val="2610258380"/>
                    </a:ext>
                  </a:extLst>
                </a:gridCol>
                <a:gridCol w="2009484">
                  <a:extLst>
                    <a:ext uri="{9D8B030D-6E8A-4147-A177-3AD203B41FA5}">
                      <a16:colId xmlns:a16="http://schemas.microsoft.com/office/drawing/2014/main" val="840716094"/>
                    </a:ext>
                  </a:extLst>
                </a:gridCol>
              </a:tblGrid>
              <a:tr h="659063">
                <a:tc>
                  <a:txBody>
                    <a:bodyPr/>
                    <a:lstStyle/>
                    <a:p>
                      <a:pPr algn="ctr" rtl="0" fontAlgn="ctr"/>
                      <a:r>
                        <a:rPr lang="es-PE" sz="1100" b="1" u="none" strike="noStrike" dirty="0">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INVERSIÓN ESTIMADO S/.</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Inicio de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i="0" u="none" strike="noStrike" dirty="0">
                          <a:solidFill>
                            <a:srgbClr val="000000"/>
                          </a:solidFill>
                          <a:effectLst/>
                          <a:latin typeface="Arial Narrow" panose="020B0606020202030204" pitchFamily="34" charset="0"/>
                        </a:rPr>
                        <a:t>Fecha de culminación</a:t>
                      </a: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37766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dirty="0">
                          <a:latin typeface="Arial Narrow" panose="020B0606020202030204" pitchFamily="34" charset="0"/>
                        </a:rPr>
                        <a:t>1</a:t>
                      </a:r>
                    </a:p>
                  </a:txBody>
                  <a:tcPr anchor="ctr"/>
                </a:tc>
                <a:tc>
                  <a:txBody>
                    <a:bodyPr/>
                    <a:lstStyle/>
                    <a:p>
                      <a:pPr algn="ctr" rtl="0" fontAlgn="ctr"/>
                      <a:r>
                        <a:rPr lang="es-PE" sz="1100" b="0" i="0" u="none" strike="noStrike" dirty="0">
                          <a:solidFill>
                            <a:srgbClr val="000000"/>
                          </a:solidFill>
                          <a:effectLst/>
                          <a:latin typeface="Arial Narrow" panose="020B0606020202030204" pitchFamily="34" charset="0"/>
                        </a:rPr>
                        <a:t>49565</a:t>
                      </a:r>
                    </a:p>
                  </a:txBody>
                  <a:tcPr marL="6772" marR="6772" marT="6772"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MEJORAMIENTO DE LOS SERVICIOS DE ALIMENTACIÓN ESCOLAR EN LAS INSTITUCIONES EDUCATIVAS INICIALES Y PRIMARIAS DE LOS DISTRITOS DE EXTREMA POBREZA EN 4 PROVINCIAS DEL DEPARTAMENTO DE APURIMAC</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2,313,48</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3 meses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000" b="0" dirty="0"/>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i="0" u="none" strike="noStrike" cap="none" dirty="0">
                          <a:solidFill>
                            <a:srgbClr val="000000"/>
                          </a:solidFill>
                          <a:latin typeface="Arial"/>
                          <a:cs typeface="Arial"/>
                          <a:sym typeface="Arial"/>
                        </a:rPr>
                        <a:t>04 provincias (IIE nivel Inicial y Primaria)</a:t>
                      </a:r>
                    </a:p>
                  </a:txBody>
                  <a:tcPr anchor="ctr"/>
                </a:tc>
                <a:tc>
                  <a:txBody>
                    <a:bodyPr/>
                    <a:lstStyle/>
                    <a:p>
                      <a:r>
                        <a:rPr lang="es-PE" sz="1000" b="0" i="0" u="none" strike="noStrike" cap="none" dirty="0">
                          <a:solidFill>
                            <a:srgbClr val="000000"/>
                          </a:solidFill>
                          <a:latin typeface="+mn-lt"/>
                          <a:cs typeface="Arial"/>
                          <a:sym typeface="Arial"/>
                        </a:rPr>
                        <a:t>-</a:t>
                      </a:r>
                    </a:p>
                  </a:txBody>
                  <a:tcPr anchor="ctr"/>
                </a:tc>
                <a:extLst>
                  <a:ext uri="{0D108BD9-81ED-4DB2-BD59-A6C34878D82A}">
                    <a16:rowId xmlns:a16="http://schemas.microsoft.com/office/drawing/2014/main" val="2630986103"/>
                  </a:ext>
                </a:extLst>
              </a:tr>
              <a:tr h="0">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2</a:t>
                      </a:r>
                    </a:p>
                  </a:txBody>
                  <a:tcPr anchor="ctr">
                    <a:solidFill>
                      <a:schemeClr val="accent6">
                        <a:lumMod val="60000"/>
                        <a:lumOff val="4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49568</a:t>
                      </a:r>
                    </a:p>
                  </a:txBody>
                  <a:tcPr marL="6772" marR="6772" marT="6772" marB="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u="none" strike="noStrike" cap="none" dirty="0">
                          <a:solidFill>
                            <a:srgbClr val="000000"/>
                          </a:solidFill>
                          <a:sym typeface="Arial"/>
                        </a:rPr>
                        <a:t>CREACION DE LOS SERVICIOS DE CENTROS DE DESARROLLO INTEGRAL DE LA FAMILIA EN LAS 7 PROVINCIAS DEL DEPARTAMENTO DE APURIMAC</a:t>
                      </a:r>
                      <a:endParaRPr lang="es-PE" sz="1000" b="0" i="0" u="none" strike="noStrike" cap="none" dirty="0">
                        <a:solidFill>
                          <a:srgbClr val="000000"/>
                        </a:solidFill>
                        <a:latin typeface="Arial"/>
                        <a:cs typeface="Arial"/>
                        <a:sym typeface="Arial"/>
                      </a:endParaRPr>
                    </a:p>
                  </a:txBody>
                  <a:tcPr anchor="ctr">
                    <a:solidFill>
                      <a:schemeClr val="accent6">
                        <a:lumMod val="60000"/>
                        <a:lumOff val="4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mn-lt"/>
                          <a:cs typeface="Arial"/>
                          <a:sym typeface="Arial"/>
                        </a:rPr>
                        <a:t> 11,142,069.55 </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En formulación</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Nov 2019  a Enero 2020 (Paralizado)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Reinicio en Julio 2020</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14 de Agosto 2020</a:t>
                      </a:r>
                    </a:p>
                  </a:txBody>
                  <a:tcPr anchor="ctr">
                    <a:solidFill>
                      <a:schemeClr val="accent6">
                        <a:lumMod val="60000"/>
                        <a:lumOff val="4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i="0" u="none" strike="noStrike" cap="none" dirty="0">
                          <a:solidFill>
                            <a:srgbClr val="000000"/>
                          </a:solidFill>
                          <a:latin typeface="Arial"/>
                          <a:cs typeface="Arial"/>
                          <a:sym typeface="Arial"/>
                        </a:rPr>
                        <a:t>3 CEDIF ( Tamburco, Curahuasi y San Gerónimo)</a:t>
                      </a:r>
                    </a:p>
                  </a:txBody>
                  <a:tcPr anchor="ctr">
                    <a:solidFill>
                      <a:schemeClr val="accent6">
                        <a:lumMod val="60000"/>
                        <a:lumOff val="40000"/>
                      </a:schemeClr>
                    </a:solidFill>
                  </a:tcPr>
                </a:tc>
                <a:tc>
                  <a:txBody>
                    <a:bodyPr/>
                    <a:lstStyle/>
                    <a:p>
                      <a:pPr marL="171450" indent="-171450">
                        <a:buFont typeface="Arial" panose="020B0604020202020204" pitchFamily="34" charset="0"/>
                        <a:buChar char="•"/>
                      </a:pPr>
                      <a:r>
                        <a:rPr lang="es-PE" sz="900" b="0" i="0" u="none" strike="noStrike" cap="none" dirty="0">
                          <a:solidFill>
                            <a:srgbClr val="000000"/>
                          </a:solidFill>
                          <a:latin typeface="Arial"/>
                          <a:cs typeface="Arial"/>
                          <a:sym typeface="Arial"/>
                        </a:rPr>
                        <a:t>Avance 70%</a:t>
                      </a:r>
                    </a:p>
                    <a:p>
                      <a:pPr marL="171450" indent="-171450">
                        <a:buFont typeface="Arial" panose="020B0604020202020204" pitchFamily="34" charset="0"/>
                        <a:buChar char="•"/>
                      </a:pPr>
                      <a:r>
                        <a:rPr lang="es-PE" sz="900" b="0" i="0" u="none" strike="noStrike" cap="none" dirty="0">
                          <a:solidFill>
                            <a:srgbClr val="FF0000"/>
                          </a:solidFill>
                          <a:latin typeface="Arial"/>
                          <a:cs typeface="Arial"/>
                          <a:sym typeface="Arial"/>
                        </a:rPr>
                        <a:t>Inexistencia de terreno.</a:t>
                      </a:r>
                    </a:p>
                    <a:p>
                      <a:pPr marL="0" indent="0">
                        <a:buFont typeface="Arial" panose="020B0604020202020204" pitchFamily="34" charset="0"/>
                        <a:buNone/>
                      </a:pPr>
                      <a:r>
                        <a:rPr lang="es-PE" sz="900" b="0" i="0" u="none" strike="noStrike" cap="none" dirty="0">
                          <a:solidFill>
                            <a:srgbClr val="FF0000"/>
                          </a:solidFill>
                          <a:latin typeface="Arial"/>
                          <a:cs typeface="Arial"/>
                          <a:sym typeface="Arial"/>
                        </a:rPr>
                        <a:t>La primera paralización fue por culminación del año fiscal. A la fecha se retoma pero los municipios no ponen a disposición terrenos para proseguir la formulación, se curso oficios solicitando terrenos, cuya fecha limite es el </a:t>
                      </a:r>
                      <a:r>
                        <a:rPr lang="es-PE" sz="900" b="0" i="0" u="none" strike="noStrike" cap="none" dirty="0" err="1">
                          <a:solidFill>
                            <a:srgbClr val="FF0000"/>
                          </a:solidFill>
                          <a:latin typeface="Arial"/>
                          <a:cs typeface="Arial"/>
                          <a:sym typeface="Arial"/>
                        </a:rPr>
                        <a:t>dia</a:t>
                      </a:r>
                      <a:r>
                        <a:rPr lang="es-PE" sz="900" b="0" i="0" u="none" strike="noStrike" cap="none" dirty="0">
                          <a:solidFill>
                            <a:srgbClr val="FF0000"/>
                          </a:solidFill>
                          <a:latin typeface="Arial"/>
                          <a:cs typeface="Arial"/>
                          <a:sym typeface="Arial"/>
                        </a:rPr>
                        <a:t> 21-07-2020, caso contrario se paralizara el proyecto. </a:t>
                      </a:r>
                      <a:endParaRPr lang="es-PE" sz="900" b="0" i="0" u="none" strike="noStrike" cap="none" dirty="0">
                        <a:solidFill>
                          <a:srgbClr val="000000"/>
                        </a:solidFill>
                        <a:latin typeface="+mn-lt"/>
                        <a:cs typeface="Arial"/>
                        <a:sym typeface="Arial"/>
                      </a:endParaRPr>
                    </a:p>
                  </a:txBody>
                  <a:tcPr anchor="ctr">
                    <a:solidFill>
                      <a:schemeClr val="accent6">
                        <a:lumMod val="60000"/>
                        <a:lumOff val="40000"/>
                      </a:schemeClr>
                    </a:solidFill>
                  </a:tcPr>
                </a:tc>
                <a:extLst>
                  <a:ext uri="{0D108BD9-81ED-4DB2-BD59-A6C34878D82A}">
                    <a16:rowId xmlns:a16="http://schemas.microsoft.com/office/drawing/2014/main" val="970051627"/>
                  </a:ext>
                </a:extLst>
              </a:tr>
              <a:tr h="366487">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3</a:t>
                      </a:r>
                    </a:p>
                  </a:txBody>
                  <a:tcPr anchor="ctr"/>
                </a:tc>
                <a:tc>
                  <a:txBody>
                    <a:bodyPr/>
                    <a:lstStyle/>
                    <a:p>
                      <a:pPr algn="ctr" rtl="0" fontAlgn="ctr"/>
                      <a:r>
                        <a:rPr lang="es-PE" sz="1100" b="0" i="0" u="none" strike="noStrike" dirty="0">
                          <a:solidFill>
                            <a:srgbClr val="000000"/>
                          </a:solidFill>
                          <a:effectLst/>
                          <a:latin typeface="Arial Narrow" panose="020B0606020202030204" pitchFamily="34" charset="0"/>
                        </a:rPr>
                        <a:t>49570</a:t>
                      </a:r>
                    </a:p>
                  </a:txBody>
                  <a:tcPr marL="6772" marR="6772" marT="6772" marB="0" anchor="ctr"/>
                </a:tc>
                <a:tc>
                  <a:txBody>
                    <a:bodyPr/>
                    <a:lstStyle/>
                    <a:p>
                      <a:r>
                        <a:rPr lang="es-PE" sz="1000" b="0" u="none" strike="noStrike" cap="none" dirty="0">
                          <a:solidFill>
                            <a:srgbClr val="000000"/>
                          </a:solidFill>
                          <a:sym typeface="Arial"/>
                        </a:rPr>
                        <a:t>CREACION DE LOS SERVICIOS DE RESIDENCIA Y ATENCIÓN A ADULTOS MAYORES EN LAS 6 PROVINCIAS DEL DEPARTAMENTO DE APURIMAC</a:t>
                      </a:r>
                      <a:endParaRPr lang="es-PE" sz="1000" b="0" i="0" u="none" strike="noStrike" cap="none" dirty="0">
                        <a:solidFill>
                          <a:srgbClr val="000000"/>
                        </a:solidFill>
                        <a:latin typeface="Arial"/>
                        <a:cs typeface="Arial"/>
                        <a:sym typeface="Arial"/>
                      </a:endParaRPr>
                    </a:p>
                  </a:txBody>
                  <a:tcPr anchor="ctr"/>
                </a:tc>
                <a:tc>
                  <a:txBody>
                    <a:bodyPr/>
                    <a:lstStyle/>
                    <a:p>
                      <a:pPr algn="r"/>
                      <a:r>
                        <a:rPr lang="es-PE" sz="1000" b="0" i="0" u="none" strike="noStrike" cap="none" dirty="0">
                          <a:solidFill>
                            <a:srgbClr val="000000"/>
                          </a:solidFill>
                          <a:latin typeface="+mn-lt"/>
                          <a:cs typeface="Arial"/>
                          <a:sym typeface="Arial"/>
                        </a:rPr>
                        <a:t>34,129,120.09</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4 meses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000" b="0" dirty="0"/>
                    </a:p>
                  </a:txBody>
                  <a:tcPr anchor="ct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a:cs typeface="Arial"/>
                          <a:sym typeface="Arial"/>
                        </a:rPr>
                        <a:t>06 CAAM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tc>
                <a:extLst>
                  <a:ext uri="{0D108BD9-81ED-4DB2-BD59-A6C34878D82A}">
                    <a16:rowId xmlns:a16="http://schemas.microsoft.com/office/drawing/2014/main" val="605098438"/>
                  </a:ext>
                </a:extLst>
              </a:tr>
              <a:tr h="366487">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4</a:t>
                      </a:r>
                    </a:p>
                  </a:txBody>
                  <a:tcPr anchor="ctr">
                    <a:solidFill>
                      <a:schemeClr val="accent6">
                        <a:lumMod val="60000"/>
                        <a:lumOff val="4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49577</a:t>
                      </a:r>
                    </a:p>
                  </a:txBody>
                  <a:tcPr marL="6772" marR="6772" marT="6772" marB="0" anchor="ctr">
                    <a:solidFill>
                      <a:schemeClr val="accent6">
                        <a:lumMod val="60000"/>
                        <a:lumOff val="40000"/>
                      </a:schemeClr>
                    </a:solidFill>
                  </a:tcPr>
                </a:tc>
                <a:tc>
                  <a:txBody>
                    <a:bodyPr/>
                    <a:lstStyle/>
                    <a:p>
                      <a:r>
                        <a:rPr lang="es-PE" sz="1000" b="0" u="none" strike="noStrike" cap="none" dirty="0">
                          <a:solidFill>
                            <a:srgbClr val="000000"/>
                          </a:solidFill>
                          <a:sym typeface="Arial"/>
                        </a:rPr>
                        <a:t>CREACION DE LOS SERVICIOS DE PROTECCIÓN A VICTIMAS DE VIOLENCIA CONTRA LA MUJER E INTEGRANTES DEL GRUPO FAMILIAR EN 5 PROVINCIAS DEL DEPARTAMENTO DE APURIMAC</a:t>
                      </a:r>
                      <a:endParaRPr lang="es-PE" sz="1000" b="0" i="0" u="none" strike="noStrike" cap="none" dirty="0">
                        <a:solidFill>
                          <a:srgbClr val="000000"/>
                        </a:solidFill>
                        <a:latin typeface="Arial"/>
                        <a:cs typeface="Arial"/>
                        <a:sym typeface="Arial"/>
                      </a:endParaRPr>
                    </a:p>
                  </a:txBody>
                  <a:tcPr anchor="ctr">
                    <a:solidFill>
                      <a:schemeClr val="accent6">
                        <a:lumMod val="60000"/>
                        <a:lumOff val="40000"/>
                      </a:schemeClr>
                    </a:solidFill>
                  </a:tcPr>
                </a:tc>
                <a:tc>
                  <a:txBody>
                    <a:bodyPr/>
                    <a:lstStyle/>
                    <a:p>
                      <a:pPr algn="r"/>
                      <a:r>
                        <a:rPr lang="es-PE" sz="1000" b="0" i="0" u="none" strike="noStrike" cap="none" dirty="0">
                          <a:solidFill>
                            <a:srgbClr val="000000"/>
                          </a:solidFill>
                          <a:latin typeface="+mn-lt"/>
                          <a:cs typeface="Arial"/>
                          <a:sym typeface="Arial"/>
                        </a:rPr>
                        <a:t> 14,044,043.05 </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4 meses</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000" b="0" dirty="0"/>
                    </a:p>
                  </a:txBody>
                  <a:tcPr anchor="ctr">
                    <a:solidFill>
                      <a:schemeClr val="accent6">
                        <a:lumMod val="60000"/>
                        <a:lumOff val="4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dirty="0"/>
                        <a:t>05 Casas Refugio</a:t>
                      </a:r>
                    </a:p>
                  </a:txBody>
                  <a:tcPr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solidFill>
                      <a:schemeClr val="accent6">
                        <a:lumMod val="60000"/>
                        <a:lumOff val="40000"/>
                      </a:schemeClr>
                    </a:solidFill>
                  </a:tcPr>
                </a:tc>
                <a:extLst>
                  <a:ext uri="{0D108BD9-81ED-4DB2-BD59-A6C34878D82A}">
                    <a16:rowId xmlns:a16="http://schemas.microsoft.com/office/drawing/2014/main" val="1144561947"/>
                  </a:ext>
                </a:extLst>
              </a:tr>
              <a:tr h="366486">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5</a:t>
                      </a:r>
                    </a:p>
                  </a:txBody>
                  <a:tcPr anchor="ctr"/>
                </a:tc>
                <a:tc>
                  <a:txBody>
                    <a:bodyPr/>
                    <a:lstStyle/>
                    <a:p>
                      <a:pPr algn="ctr" rtl="0" fontAlgn="ctr"/>
                      <a:r>
                        <a:rPr lang="es-PE" sz="1100" b="0" i="0" u="none" strike="noStrike">
                          <a:solidFill>
                            <a:srgbClr val="000000"/>
                          </a:solidFill>
                          <a:effectLst/>
                          <a:latin typeface="Arial Narrow" panose="020B0606020202030204" pitchFamily="34" charset="0"/>
                        </a:rPr>
                        <a:t>91133</a:t>
                      </a:r>
                      <a:endParaRPr lang="es-PE" sz="11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b="0" u="none" strike="noStrike" cap="none" dirty="0">
                          <a:solidFill>
                            <a:srgbClr val="000000"/>
                          </a:solidFill>
                          <a:sym typeface="Arial"/>
                        </a:rPr>
                        <a:t>MEJORAMIENTO DEL TEMPLO DE SAN PEDRO DE LLICCHIVILCA DEL DISTRITO DE GAMARRA - PROVINCIA DE GRAU - DEPARTAMENTO DE APURIMAC</a:t>
                      </a:r>
                      <a:endParaRPr lang="es-PE" sz="1000" b="0" i="0" u="none" strike="noStrike" cap="none" dirty="0">
                        <a:solidFill>
                          <a:srgbClr val="000000"/>
                        </a:solidFill>
                        <a:latin typeface="Arial"/>
                        <a:cs typeface="Arial"/>
                        <a:sym typeface="Arial"/>
                      </a:endParaRPr>
                    </a:p>
                  </a:txBody>
                  <a:tcPr anchor="ctr"/>
                </a:tc>
                <a:tc>
                  <a:txBody>
                    <a:bodyPr/>
                    <a:lstStyle/>
                    <a:p>
                      <a:pPr algn="r"/>
                      <a:r>
                        <a:rPr lang="es-PE" sz="1000" b="0" i="0" u="none" strike="noStrike" cap="none" dirty="0">
                          <a:solidFill>
                            <a:srgbClr val="000000"/>
                          </a:solidFill>
                          <a:latin typeface="Arial"/>
                          <a:cs typeface="Arial"/>
                          <a:sym typeface="Arial"/>
                        </a:rPr>
                        <a:t>706,600.00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algn="ctr"/>
                      <a:r>
                        <a:rPr lang="es-PE" sz="1000" b="0" i="0" u="none" strike="noStrike" cap="none" dirty="0">
                          <a:solidFill>
                            <a:srgbClr val="000000"/>
                          </a:solidFill>
                          <a:latin typeface="Arial"/>
                          <a:cs typeface="Arial"/>
                          <a:sym typeface="Arial"/>
                        </a:rPr>
                        <a:t>2 meses</a:t>
                      </a:r>
                    </a:p>
                  </a:txBody>
                  <a:tcPr anchor="ctr"/>
                </a:tc>
                <a:tc>
                  <a:txBody>
                    <a:bodyPr/>
                    <a:lstStyle/>
                    <a:p>
                      <a:pPr algn="ctr"/>
                      <a:endParaRPr lang="es-PE" sz="1000" b="0" i="0" u="none" strike="noStrike" cap="none" dirty="0">
                        <a:solidFill>
                          <a:srgbClr val="000000"/>
                        </a:solidFill>
                        <a:latin typeface="Arial"/>
                        <a:cs typeface="Arial"/>
                        <a:sym typeface="Arial"/>
                      </a:endParaRPr>
                    </a:p>
                  </a:txBody>
                  <a:tcPr anchor="ctr"/>
                </a:tc>
                <a:tc>
                  <a:txBody>
                    <a:bodyPr/>
                    <a:lstStyle/>
                    <a:p>
                      <a:endParaRPr lang="es-PE" sz="1000" b="0" i="0" u="none" strike="noStrike" cap="none" dirty="0">
                        <a:solidFill>
                          <a:srgbClr val="000000"/>
                        </a:solidFill>
                        <a:latin typeface="Arial"/>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tc>
                <a:extLst>
                  <a:ext uri="{0D108BD9-81ED-4DB2-BD59-A6C34878D82A}">
                    <a16:rowId xmlns:a16="http://schemas.microsoft.com/office/drawing/2014/main" val="1764307649"/>
                  </a:ext>
                </a:extLst>
              </a:tr>
            </a:tbl>
          </a:graphicData>
        </a:graphic>
      </p:graphicFrame>
      <p:sp>
        <p:nvSpPr>
          <p:cNvPr id="5" name="Google Shape;95;p13">
            <a:extLst>
              <a:ext uri="{FF2B5EF4-FFF2-40B4-BE49-F238E27FC236}">
                <a16:creationId xmlns:a16="http://schemas.microsoft.com/office/drawing/2014/main" id="{87C33BF4-859E-4FE4-855D-7AE0066FDAE3}"/>
              </a:ext>
            </a:extLst>
          </p:cNvPr>
          <p:cNvSpPr txBox="1">
            <a:spLocks/>
          </p:cNvSpPr>
          <p:nvPr/>
        </p:nvSpPr>
        <p:spPr>
          <a:xfrm>
            <a:off x="493014" y="730784"/>
            <a:ext cx="10051530" cy="47380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Función CULTURA Y DEPORTE, FUNCION PROTECCION SOCIAL</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8359EE06-959D-4963-B838-46D077029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838D13-4B42-437B-BE94-AECA66750B1D}"/>
              </a:ext>
            </a:extLst>
          </p:cNvPr>
          <p:cNvSpPr>
            <a:spLocks noGrp="1"/>
          </p:cNvSpPr>
          <p:nvPr>
            <p:ph type="title"/>
          </p:nvPr>
        </p:nvSpPr>
        <p:spPr/>
        <p:txBody>
          <a:bodyPr/>
          <a:lstStyle/>
          <a:p>
            <a:r>
              <a:rPr lang="es-ES" sz="3600" b="1" dirty="0">
                <a:solidFill>
                  <a:srgbClr val="FFC000"/>
                </a:solidFill>
                <a:latin typeface="+mn-lt"/>
              </a:rPr>
              <a:t>Función Ambiente</a:t>
            </a:r>
            <a:endParaRPr lang="es-PE" dirty="0">
              <a:solidFill>
                <a:srgbClr val="FFC000"/>
              </a:solidFill>
            </a:endParaRPr>
          </a:p>
        </p:txBody>
      </p:sp>
      <p:sp>
        <p:nvSpPr>
          <p:cNvPr id="3" name="Marcador de contenido 2">
            <a:extLst>
              <a:ext uri="{FF2B5EF4-FFF2-40B4-BE49-F238E27FC236}">
                <a16:creationId xmlns:a16="http://schemas.microsoft.com/office/drawing/2014/main" id="{8C88FC19-48FE-49AF-BB80-6A88B6A8815F}"/>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AC404A45-F08D-4E55-9FC7-CF4F3990BB2F}"/>
              </a:ext>
            </a:extLst>
          </p:cNvPr>
          <p:cNvSpPr>
            <a:spLocks noGrp="1"/>
          </p:cNvSpPr>
          <p:nvPr>
            <p:ph type="body" sz="half" idx="2"/>
          </p:nvPr>
        </p:nvSpPr>
        <p:spPr/>
        <p:txBody>
          <a:bodyPr/>
          <a:lstStyle/>
          <a:p>
            <a:pPr marL="285750" indent="-285750">
              <a:buFont typeface="Arial" panose="020B0604020202020204" pitchFamily="34" charset="0"/>
              <a:buChar char="•"/>
            </a:pPr>
            <a:r>
              <a:rPr lang="es-PE" dirty="0"/>
              <a:t>01 Proyecto viable 2019.</a:t>
            </a:r>
          </a:p>
          <a:p>
            <a:pPr marL="285750" indent="-285750">
              <a:buFont typeface="Arial" panose="020B0604020202020204" pitchFamily="34" charset="0"/>
              <a:buChar char="•"/>
            </a:pPr>
            <a:r>
              <a:rPr lang="es-PE" dirty="0"/>
              <a:t>07 Proyectos de Inversión Programados para su Formulación.</a:t>
            </a:r>
          </a:p>
          <a:p>
            <a:pPr marL="742950" lvl="1" indent="-285750">
              <a:buFont typeface="Arial" panose="020B0604020202020204" pitchFamily="34" charset="0"/>
              <a:buChar char="•"/>
            </a:pPr>
            <a:r>
              <a:rPr lang="es-PE" sz="1400" dirty="0">
                <a:solidFill>
                  <a:schemeClr val="bg1">
                    <a:lumMod val="95000"/>
                  </a:schemeClr>
                </a:solidFill>
              </a:rPr>
              <a:t>02 con informe de viabilidad</a:t>
            </a:r>
          </a:p>
          <a:p>
            <a:pPr marL="742950" lvl="1" indent="-285750">
              <a:buFont typeface="Arial" panose="020B0604020202020204" pitchFamily="34" charset="0"/>
              <a:buChar char="•"/>
            </a:pPr>
            <a:r>
              <a:rPr lang="es-PE" sz="1400" dirty="0">
                <a:solidFill>
                  <a:schemeClr val="bg1">
                    <a:lumMod val="95000"/>
                  </a:schemeClr>
                </a:solidFill>
              </a:rPr>
              <a:t>01 en formulación</a:t>
            </a:r>
          </a:p>
          <a:p>
            <a:pPr marL="742950" lvl="1" indent="-285750">
              <a:buFont typeface="Arial" panose="020B0604020202020204" pitchFamily="34" charset="0"/>
              <a:buChar char="•"/>
            </a:pPr>
            <a:r>
              <a:rPr lang="es-PE" sz="1400" dirty="0">
                <a:solidFill>
                  <a:schemeClr val="bg1">
                    <a:lumMod val="95000"/>
                  </a:schemeClr>
                </a:solidFill>
              </a:rPr>
              <a:t>04 en idea</a:t>
            </a:r>
          </a:p>
          <a:p>
            <a:endParaRPr lang="es-PE" dirty="0"/>
          </a:p>
        </p:txBody>
      </p:sp>
      <p:pic>
        <p:nvPicPr>
          <p:cNvPr id="23554" name="Picture 2">
            <a:extLst>
              <a:ext uri="{FF2B5EF4-FFF2-40B4-BE49-F238E27FC236}">
                <a16:creationId xmlns:a16="http://schemas.microsoft.com/office/drawing/2014/main" id="{A5A3F0B5-90B8-46BA-B362-7178551F9D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587" r="6151"/>
          <a:stretch/>
        </p:blipFill>
        <p:spPr bwMode="auto">
          <a:xfrm>
            <a:off x="4100660" y="0"/>
            <a:ext cx="809134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2B93E9C4-83FC-436B-88F2-140447C08D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44" y="25405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77568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6">
            <a:extLst>
              <a:ext uri="{FF2B5EF4-FFF2-40B4-BE49-F238E27FC236}">
                <a16:creationId xmlns:a16="http://schemas.microsoft.com/office/drawing/2014/main" id="{61092F70-2AE1-4B21-990C-2413397B307E}"/>
              </a:ext>
            </a:extLst>
          </p:cNvPr>
          <p:cNvGraphicFramePr>
            <a:graphicFrameLocks noGrp="1"/>
          </p:cNvGraphicFramePr>
          <p:nvPr/>
        </p:nvGraphicFramePr>
        <p:xfrm>
          <a:off x="255881" y="1198316"/>
          <a:ext cx="11500688" cy="3459480"/>
        </p:xfrm>
        <a:graphic>
          <a:graphicData uri="http://schemas.openxmlformats.org/drawingml/2006/table">
            <a:tbl>
              <a:tblPr firstRow="1" bandRow="1">
                <a:tableStyleId>{5A111915-BE36-4E01-A7E5-04B1672EAD32}</a:tableStyleId>
              </a:tblPr>
              <a:tblGrid>
                <a:gridCol w="448437">
                  <a:extLst>
                    <a:ext uri="{9D8B030D-6E8A-4147-A177-3AD203B41FA5}">
                      <a16:colId xmlns:a16="http://schemas.microsoft.com/office/drawing/2014/main" val="3231368027"/>
                    </a:ext>
                  </a:extLst>
                </a:gridCol>
                <a:gridCol w="724496">
                  <a:extLst>
                    <a:ext uri="{9D8B030D-6E8A-4147-A177-3AD203B41FA5}">
                      <a16:colId xmlns:a16="http://schemas.microsoft.com/office/drawing/2014/main" val="3565300996"/>
                    </a:ext>
                  </a:extLst>
                </a:gridCol>
                <a:gridCol w="850173">
                  <a:extLst>
                    <a:ext uri="{9D8B030D-6E8A-4147-A177-3AD203B41FA5}">
                      <a16:colId xmlns:a16="http://schemas.microsoft.com/office/drawing/2014/main" val="1968479116"/>
                    </a:ext>
                  </a:extLst>
                </a:gridCol>
                <a:gridCol w="3371122">
                  <a:extLst>
                    <a:ext uri="{9D8B030D-6E8A-4147-A177-3AD203B41FA5}">
                      <a16:colId xmlns:a16="http://schemas.microsoft.com/office/drawing/2014/main" val="1429739352"/>
                    </a:ext>
                  </a:extLst>
                </a:gridCol>
                <a:gridCol w="1005423">
                  <a:extLst>
                    <a:ext uri="{9D8B030D-6E8A-4147-A177-3AD203B41FA5}">
                      <a16:colId xmlns:a16="http://schemas.microsoft.com/office/drawing/2014/main" val="1073880851"/>
                    </a:ext>
                  </a:extLst>
                </a:gridCol>
                <a:gridCol w="1086742">
                  <a:extLst>
                    <a:ext uri="{9D8B030D-6E8A-4147-A177-3AD203B41FA5}">
                      <a16:colId xmlns:a16="http://schemas.microsoft.com/office/drawing/2014/main" val="4239792826"/>
                    </a:ext>
                  </a:extLst>
                </a:gridCol>
                <a:gridCol w="1086742">
                  <a:extLst>
                    <a:ext uri="{9D8B030D-6E8A-4147-A177-3AD203B41FA5}">
                      <a16:colId xmlns:a16="http://schemas.microsoft.com/office/drawing/2014/main" val="1009816637"/>
                    </a:ext>
                  </a:extLst>
                </a:gridCol>
                <a:gridCol w="1781668">
                  <a:extLst>
                    <a:ext uri="{9D8B030D-6E8A-4147-A177-3AD203B41FA5}">
                      <a16:colId xmlns:a16="http://schemas.microsoft.com/office/drawing/2014/main" val="3466243991"/>
                    </a:ext>
                  </a:extLst>
                </a:gridCol>
                <a:gridCol w="1145885">
                  <a:extLst>
                    <a:ext uri="{9D8B030D-6E8A-4147-A177-3AD203B41FA5}">
                      <a16:colId xmlns:a16="http://schemas.microsoft.com/office/drawing/2014/main" val="1146080519"/>
                    </a:ext>
                  </a:extLst>
                </a:gridCol>
              </a:tblGrid>
              <a:tr h="609600">
                <a:tc>
                  <a:txBody>
                    <a:bodyPr/>
                    <a:lstStyle/>
                    <a:p>
                      <a:pPr algn="ctr"/>
                      <a:r>
                        <a:rPr lang="es-PE" sz="1100" dirty="0"/>
                        <a:t>N°</a:t>
                      </a:r>
                    </a:p>
                  </a:txBody>
                  <a:tcPr marL="121920" marR="121920" marT="60960" marB="60960"/>
                </a:tc>
                <a:tc>
                  <a:txBody>
                    <a:bodyPr/>
                    <a:lstStyle/>
                    <a:p>
                      <a:pPr algn="ctr"/>
                      <a:r>
                        <a:rPr lang="es-PE" sz="1100" dirty="0"/>
                        <a:t>CUI</a:t>
                      </a:r>
                    </a:p>
                  </a:txBody>
                  <a:tcPr marL="121920" marR="121920" marT="60960" marB="60960"/>
                </a:tc>
                <a:tc>
                  <a:txBody>
                    <a:bodyPr/>
                    <a:lstStyle/>
                    <a:p>
                      <a:pPr algn="ctr"/>
                      <a:r>
                        <a:rPr lang="es-PE" sz="1100" dirty="0"/>
                        <a:t>CODIGO DE IDEA</a:t>
                      </a:r>
                    </a:p>
                    <a:p>
                      <a:pPr algn="ctr"/>
                      <a:endParaRPr lang="es-PE" sz="1100" dirty="0"/>
                    </a:p>
                  </a:txBody>
                  <a:tcPr marL="121920" marR="121920" marT="60960" marB="60960"/>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MONTO DE INVERSIÓN S/</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ESTADO SITUACIONAL </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100" b="1" dirty="0"/>
                    </a:p>
                  </a:txBody>
                  <a:tcPr marL="121920" marR="121920" marT="60960" marB="60960"/>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OBSERVACIONES</a:t>
                      </a:r>
                    </a:p>
                  </a:txBody>
                  <a:tcPr marL="121920" marR="121920" marT="60960" marB="60960"/>
                </a:tc>
                <a:extLst>
                  <a:ext uri="{0D108BD9-81ED-4DB2-BD59-A6C34878D82A}">
                    <a16:rowId xmlns:a16="http://schemas.microsoft.com/office/drawing/2014/main" val="746979308"/>
                  </a:ext>
                </a:extLst>
              </a:tr>
              <a:tr h="772160">
                <a:tc>
                  <a:txBody>
                    <a:bodyPr/>
                    <a:lstStyle/>
                    <a:p>
                      <a:pPr algn="ctr"/>
                      <a:r>
                        <a:rPr lang="es-PE" sz="900" dirty="0"/>
                        <a:t>01</a:t>
                      </a:r>
                    </a:p>
                  </a:txBody>
                  <a:tcPr marL="121920" marR="121920" marT="60960" marB="60960" anchor="ctr"/>
                </a:tc>
                <a:tc>
                  <a:txBody>
                    <a:bodyPr/>
                    <a:lstStyle/>
                    <a:p>
                      <a:pPr algn="ctr"/>
                      <a:r>
                        <a:rPr lang="es-PE" sz="900" dirty="0"/>
                        <a:t>2471507</a:t>
                      </a:r>
                    </a:p>
                    <a:p>
                      <a:pPr algn="ctr"/>
                      <a:endParaRPr lang="es-PE" sz="900" dirty="0"/>
                    </a:p>
                  </a:txBody>
                  <a:tcPr marL="121920" marR="121920" marT="60960" marB="60960" anchor="ctr"/>
                </a:tc>
                <a:tc>
                  <a:txBody>
                    <a:bodyPr/>
                    <a:lstStyle/>
                    <a:p>
                      <a:pPr algn="ctr"/>
                      <a:r>
                        <a:rPr lang="es-PE" sz="900" dirty="0"/>
                        <a:t>-</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RECUPERACION DE ECOSISTEMAS DE PAJONAL DE PUNA HUMEDA, BODEFAL,  MATORRAL INTERANDINO, BOSQUE RELICTO MESOANDINO Y LAS LAGUNAS DE PACUCHA, CHURRUBAMBA, PUCULLOCCOCHA Y HUAMPICA EN LA MANCOMUNIDAD SONDOR – CURAMBA DE LA PROVINCIA DE ANDAHUAYLAS – REGION APURIMAC</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1" kern="1200" dirty="0">
                          <a:solidFill>
                            <a:schemeClr val="tx1"/>
                          </a:solidFill>
                          <a:latin typeface="+mn-lt"/>
                          <a:ea typeface="+mn-ea"/>
                          <a:cs typeface="+mn-cs"/>
                        </a:rPr>
                        <a:t>22,764,507.16</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solidFill>
                            <a:schemeClr val="tx1">
                              <a:lumMod val="95000"/>
                              <a:lumOff val="5000"/>
                            </a:schemeClr>
                          </a:solidFill>
                        </a:rPr>
                        <a:t>VIABLE</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dirty="0">
                        <a:solidFill>
                          <a:schemeClr val="tx1">
                            <a:lumMod val="95000"/>
                            <a:lumOff val="5000"/>
                          </a:schemeClr>
                        </a:solidFill>
                      </a:endParaRP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900" b="0" dirty="0"/>
                        <a:t>05 Distritos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dirty="0"/>
                    </a:p>
                  </a:txBody>
                  <a:tcPr marL="121920" marR="121920" marT="60960" marB="60960" anchor="ctr"/>
                </a:tc>
                <a:extLst>
                  <a:ext uri="{0D108BD9-81ED-4DB2-BD59-A6C34878D82A}">
                    <a16:rowId xmlns:a16="http://schemas.microsoft.com/office/drawing/2014/main" val="2748467623"/>
                  </a:ext>
                </a:extLst>
              </a:tr>
              <a:tr h="447040">
                <a:tc>
                  <a:txBody>
                    <a:bodyPr/>
                    <a:lstStyle/>
                    <a:p>
                      <a:pPr marR="0" algn="ctr" rtl="0">
                        <a:lnSpc>
                          <a:spcPct val="100000"/>
                        </a:lnSpc>
                        <a:spcBef>
                          <a:spcPts val="0"/>
                        </a:spcBef>
                        <a:spcAft>
                          <a:spcPts val="0"/>
                        </a:spcAft>
                        <a:buClr>
                          <a:srgbClr val="000000"/>
                        </a:buClr>
                        <a:buFont typeface="Arial"/>
                      </a:pPr>
                      <a:r>
                        <a:rPr lang="es-PE" sz="900" b="0" i="0" u="none" strike="noStrike" cap="none" dirty="0">
                          <a:solidFill>
                            <a:srgbClr val="000000"/>
                          </a:solidFill>
                          <a:latin typeface="Arial"/>
                          <a:cs typeface="Arial"/>
                          <a:sym typeface="Arial"/>
                        </a:rPr>
                        <a:t>02</a:t>
                      </a: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i="0" u="none" strike="noStrike" cap="none" dirty="0">
                          <a:solidFill>
                            <a:srgbClr val="000000"/>
                          </a:solidFill>
                          <a:latin typeface="Arial"/>
                          <a:cs typeface="Arial"/>
                          <a:sym typeface="Arial"/>
                        </a:rPr>
                        <a:t>2487668</a:t>
                      </a: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i="0" u="none" strike="noStrike" cap="none" dirty="0">
                        <a:solidFill>
                          <a:srgbClr val="000000"/>
                        </a:solidFill>
                        <a:latin typeface="Arial"/>
                        <a:cs typeface="Arial"/>
                        <a:sym typeface="Arial"/>
                      </a:endParaRPr>
                    </a:p>
                    <a:p>
                      <a:pPr marR="0" algn="ctr" rtl="0">
                        <a:lnSpc>
                          <a:spcPct val="100000"/>
                        </a:lnSpc>
                        <a:spcBef>
                          <a:spcPts val="0"/>
                        </a:spcBef>
                        <a:spcAft>
                          <a:spcPts val="0"/>
                        </a:spcAft>
                        <a:buClr>
                          <a:srgbClr val="000000"/>
                        </a:buClr>
                        <a:buFont typeface="Arial"/>
                      </a:pP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i="0" u="none" strike="noStrike" cap="none" dirty="0">
                          <a:solidFill>
                            <a:srgbClr val="000000"/>
                          </a:solidFill>
                          <a:latin typeface="Arial"/>
                          <a:cs typeface="Arial"/>
                          <a:sym typeface="Arial"/>
                        </a:rPr>
                        <a:t>-</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u="none" strike="noStrike" cap="none" dirty="0">
                          <a:solidFill>
                            <a:srgbClr val="000000"/>
                          </a:solidFill>
                          <a:sym typeface="Arial"/>
                        </a:rPr>
                        <a:t>RECUPERACION DE LOS ECOSISTEMAS DE PAJONAL DE PUNA HUMEDA, BOFEDAL Y MATORRAL ANDINO DE LAS UNIDADES HIDROGRAFICAS DE LOS RIOS PUNANQUI, COCCHA Y AQUILANO DE,07</a:t>
                      </a:r>
                      <a:r>
                        <a:rPr lang="es-PE" sz="900" b="0" u="none" strike="noStrike" cap="none" baseline="0" dirty="0">
                          <a:solidFill>
                            <a:srgbClr val="000000"/>
                          </a:solidFill>
                          <a:sym typeface="Arial"/>
                        </a:rPr>
                        <a:t> DISTRITOS DE </a:t>
                      </a:r>
                      <a:r>
                        <a:rPr lang="es-PE" sz="900" b="0" u="none" strike="noStrike" cap="none" dirty="0">
                          <a:solidFill>
                            <a:srgbClr val="000000"/>
                          </a:solidFill>
                          <a:sym typeface="Arial"/>
                        </a:rPr>
                        <a:t>LA PROVINCIA DE COTABAMBAS Y GRAU  DE LA REGION DE APURIMAC</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L="0" indent="0" algn="ctr">
                        <a:buFont typeface="Arial" panose="020B0604020202020204" pitchFamily="34" charset="0"/>
                        <a:buNone/>
                      </a:pPr>
                      <a:r>
                        <a:rPr lang="es-PE" sz="900" b="1" kern="1200" dirty="0">
                          <a:solidFill>
                            <a:schemeClr val="tx1"/>
                          </a:solidFill>
                          <a:latin typeface="+mn-lt"/>
                          <a:ea typeface="+mn-ea"/>
                          <a:cs typeface="+mn-cs"/>
                          <a:sym typeface="Arial"/>
                        </a:rPr>
                        <a:t>16,348,682.70</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solidFill>
                            <a:schemeClr val="tx1">
                              <a:lumMod val="95000"/>
                              <a:lumOff val="5000"/>
                            </a:schemeClr>
                          </a:solidFill>
                        </a:rPr>
                        <a:t>APROBACION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900" b="0" kern="1200" dirty="0">
                          <a:solidFill>
                            <a:schemeClr val="tx1"/>
                          </a:solidFill>
                          <a:latin typeface="+mn-lt"/>
                          <a:ea typeface="+mn-ea"/>
                          <a:cs typeface="+mn-cs"/>
                          <a:sym typeface="Arial"/>
                        </a:rPr>
                        <a:t>07 Distritos</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algn="ctr" fontAlgn="ctr"/>
                      <a:r>
                        <a:rPr lang="es-PE" sz="900" u="none" strike="noStrike" dirty="0">
                          <a:effectLst/>
                        </a:rPr>
                        <a:t>Para su registro en el aplicativo informático del banco de proyectos y viabilización.</a:t>
                      </a:r>
                      <a:endParaRPr lang="es-PE" sz="900" b="0" i="0" u="none" strike="noStrike" dirty="0">
                        <a:solidFill>
                          <a:srgbClr val="000000"/>
                        </a:solidFill>
                        <a:effectLst/>
                        <a:latin typeface="Arial Narrow" panose="020B0606020202030204" pitchFamily="34" charset="0"/>
                      </a:endParaRPr>
                    </a:p>
                    <a:p>
                      <a:pPr algn="ctr"/>
                      <a:endParaRPr lang="es-PE" sz="900" b="0" i="0" u="none" strike="noStrike" cap="none" dirty="0">
                        <a:solidFill>
                          <a:srgbClr val="000000"/>
                        </a:solidFill>
                        <a:latin typeface="+mn-lt"/>
                        <a:cs typeface="Arial"/>
                        <a:sym typeface="Arial"/>
                      </a:endParaRPr>
                    </a:p>
                  </a:txBody>
                  <a:tcPr marL="121920" marR="121920" marT="60960" marB="60960" anchor="ctr"/>
                </a:tc>
                <a:extLst>
                  <a:ext uri="{0D108BD9-81ED-4DB2-BD59-A6C34878D82A}">
                    <a16:rowId xmlns:a16="http://schemas.microsoft.com/office/drawing/2014/main" val="2214220417"/>
                  </a:ext>
                </a:extLst>
              </a:tr>
              <a:tr h="609600">
                <a:tc>
                  <a:txBody>
                    <a:bodyPr/>
                    <a:lstStyle/>
                    <a:p>
                      <a:pPr marR="0" algn="ctr" rtl="0">
                        <a:lnSpc>
                          <a:spcPct val="100000"/>
                        </a:lnSpc>
                        <a:spcBef>
                          <a:spcPts val="0"/>
                        </a:spcBef>
                        <a:spcAft>
                          <a:spcPts val="0"/>
                        </a:spcAft>
                        <a:buClr>
                          <a:srgbClr val="000000"/>
                        </a:buClr>
                        <a:buFont typeface="Arial"/>
                      </a:pPr>
                      <a:r>
                        <a:rPr lang="es-PE" sz="900" b="0" i="0" u="none" strike="noStrike" cap="none" dirty="0">
                          <a:solidFill>
                            <a:srgbClr val="000000"/>
                          </a:solidFill>
                          <a:latin typeface="Arial"/>
                          <a:cs typeface="Arial"/>
                          <a:sym typeface="Arial"/>
                        </a:rPr>
                        <a:t>03</a:t>
                      </a: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i="0" u="none" strike="noStrike" cap="none" dirty="0">
                          <a:solidFill>
                            <a:srgbClr val="000000"/>
                          </a:solidFill>
                          <a:latin typeface="Arial"/>
                          <a:cs typeface="Arial"/>
                          <a:sym typeface="Arial"/>
                        </a:rPr>
                        <a:t>2487519</a:t>
                      </a:r>
                    </a:p>
                    <a:p>
                      <a:pPr marR="0" algn="ctr" rtl="0">
                        <a:lnSpc>
                          <a:spcPct val="100000"/>
                        </a:lnSpc>
                        <a:spcBef>
                          <a:spcPts val="0"/>
                        </a:spcBef>
                        <a:spcAft>
                          <a:spcPts val="0"/>
                        </a:spcAft>
                        <a:buClr>
                          <a:srgbClr val="000000"/>
                        </a:buClr>
                        <a:buFont typeface="Arial"/>
                      </a:pP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i="0" u="none" strike="noStrike" cap="none" dirty="0">
                          <a:solidFill>
                            <a:srgbClr val="000000"/>
                          </a:solidFill>
                          <a:latin typeface="Arial"/>
                          <a:cs typeface="Arial"/>
                          <a:sym typeface="Arial"/>
                        </a:rPr>
                        <a:t>-</a:t>
                      </a:r>
                    </a:p>
                  </a:txBody>
                  <a:tcPr marL="121920" marR="121920" marT="60960" marB="60960" anchor="ctr"/>
                </a:tc>
                <a:tc>
                  <a:txBody>
                    <a:bodyPr/>
                    <a:lstStyle/>
                    <a:p>
                      <a:r>
                        <a:rPr lang="es-PE" sz="900" b="0" u="none" strike="noStrike" cap="none" dirty="0">
                          <a:solidFill>
                            <a:srgbClr val="000000"/>
                          </a:solidFill>
                          <a:sym typeface="Arial"/>
                        </a:rPr>
                        <a:t>RECUPERACION DE LOS ECOSISTEMAS DE  PAJONAL DE PUNA HUMEDA,  SECA, BOFEDALES Y BOSQUE RELICTO MESOANDINO DE LAS UNIDADES HIDROGRAFICAS DEL RIOS CHALHUANCA, OCOÑA , 9 DISTRITOS DE LA PROVINCIA DE AYMARAES - LA REGION DE APURIMAC</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E" sz="900" b="1" kern="1200" dirty="0">
                          <a:solidFill>
                            <a:schemeClr val="tx1"/>
                          </a:solidFill>
                          <a:latin typeface="+mn-lt"/>
                          <a:ea typeface="+mn-ea"/>
                          <a:cs typeface="+mn-cs"/>
                        </a:rPr>
                        <a:t>53,097,268.32</a:t>
                      </a:r>
                      <a:endParaRPr lang="es-PE" sz="900" b="1" kern="1200" dirty="0">
                        <a:solidFill>
                          <a:schemeClr val="tx1"/>
                        </a:solidFill>
                        <a:latin typeface="+mn-lt"/>
                        <a:ea typeface="+mn-ea"/>
                        <a:cs typeface="+mn-cs"/>
                        <a:sym typeface="Arial"/>
                      </a:endParaRPr>
                    </a:p>
                    <a:p>
                      <a:pPr marL="0" indent="0" algn="ctr">
                        <a:buFont typeface="Arial" panose="020B0604020202020204" pitchFamily="34" charset="0"/>
                        <a:buNone/>
                      </a:pPr>
                      <a:endParaRPr lang="es-PE" sz="900" b="1" kern="1200" dirty="0">
                        <a:solidFill>
                          <a:schemeClr val="tx1"/>
                        </a:solidFill>
                        <a:latin typeface="+mn-lt"/>
                        <a:ea typeface="+mn-ea"/>
                        <a:cs typeface="+mn-cs"/>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solidFill>
                            <a:schemeClr val="tx1">
                              <a:lumMod val="95000"/>
                              <a:lumOff val="5000"/>
                            </a:schemeClr>
                          </a:solidFill>
                        </a:rPr>
                        <a:t>VIABLE</a:t>
                      </a:r>
                    </a:p>
                    <a:p>
                      <a:pPr algn="ctr"/>
                      <a:endParaRPr lang="es-PE" sz="9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algn="ctr"/>
                      <a:endParaRPr lang="es-PE" sz="9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indent="-171450" algn="ctr">
                        <a:buFont typeface="Arial" panose="020B0604020202020204" pitchFamily="34" charset="0"/>
                        <a:buChar char="•"/>
                      </a:pPr>
                      <a:r>
                        <a:rPr lang="es-PE" sz="900" b="0" i="0" u="none" strike="noStrike" cap="none" dirty="0">
                          <a:solidFill>
                            <a:srgbClr val="000000"/>
                          </a:solidFill>
                          <a:latin typeface="Arial"/>
                          <a:cs typeface="Arial"/>
                          <a:sym typeface="Arial"/>
                        </a:rPr>
                        <a:t>09 Distritos</a:t>
                      </a:r>
                    </a:p>
                    <a:p>
                      <a:pPr marL="171450" indent="-171450" algn="ctr">
                        <a:buFont typeface="Arial" panose="020B0604020202020204" pitchFamily="34" charset="0"/>
                        <a:buChar char="•"/>
                      </a:pP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algn="ctr"/>
                      <a:endParaRPr lang="es-PE" sz="900" b="0" i="0" u="none" strike="noStrike" cap="none" dirty="0">
                        <a:solidFill>
                          <a:srgbClr val="000000"/>
                        </a:solidFill>
                        <a:latin typeface="Arial"/>
                        <a:cs typeface="Arial"/>
                        <a:sym typeface="Arial"/>
                      </a:endParaRPr>
                    </a:p>
                  </a:txBody>
                  <a:tcPr marL="121920" marR="121920" marT="60960" marB="60960" anchor="ctr"/>
                </a:tc>
                <a:extLst>
                  <a:ext uri="{0D108BD9-81ED-4DB2-BD59-A6C34878D82A}">
                    <a16:rowId xmlns:a16="http://schemas.microsoft.com/office/drawing/2014/main" val="1767663526"/>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724854" y="0"/>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733" dirty="0">
                <a:effectLst>
                  <a:outerShdw blurRad="38100" dist="38100" dir="2700000" algn="tl">
                    <a:srgbClr val="000000">
                      <a:alpha val="43137"/>
                    </a:srgbClr>
                  </a:outerShdw>
                </a:effectLst>
              </a:rPr>
              <a:t>Proyectos de Inversión Formulados-2019</a:t>
            </a:r>
          </a:p>
        </p:txBody>
      </p:sp>
      <p:sp>
        <p:nvSpPr>
          <p:cNvPr id="6" name="Google Shape;95;p13">
            <a:extLst>
              <a:ext uri="{FF2B5EF4-FFF2-40B4-BE49-F238E27FC236}">
                <a16:creationId xmlns:a16="http://schemas.microsoft.com/office/drawing/2014/main" id="{7DB9BA98-6BEB-4F68-8F37-ADE0EF83B1E6}"/>
              </a:ext>
            </a:extLst>
          </p:cNvPr>
          <p:cNvSpPr txBox="1">
            <a:spLocks/>
          </p:cNvSpPr>
          <p:nvPr/>
        </p:nvSpPr>
        <p:spPr>
          <a:xfrm>
            <a:off x="724854" y="462643"/>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spTree>
    <p:extLst>
      <p:ext uri="{BB962C8B-B14F-4D97-AF65-F5344CB8AC3E}">
        <p14:creationId xmlns:p14="http://schemas.microsoft.com/office/powerpoint/2010/main" val="35598320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6">
            <a:extLst>
              <a:ext uri="{FF2B5EF4-FFF2-40B4-BE49-F238E27FC236}">
                <a16:creationId xmlns:a16="http://schemas.microsoft.com/office/drawing/2014/main" id="{61092F70-2AE1-4B21-990C-2413397B307E}"/>
              </a:ext>
            </a:extLst>
          </p:cNvPr>
          <p:cNvGraphicFramePr>
            <a:graphicFrameLocks noGrp="1"/>
          </p:cNvGraphicFramePr>
          <p:nvPr>
            <p:extLst>
              <p:ext uri="{D42A27DB-BD31-4B8C-83A1-F6EECF244321}">
                <p14:modId xmlns:p14="http://schemas.microsoft.com/office/powerpoint/2010/main" val="1690237679"/>
              </p:ext>
            </p:extLst>
          </p:nvPr>
        </p:nvGraphicFramePr>
        <p:xfrm>
          <a:off x="249350" y="1609796"/>
          <a:ext cx="11363096" cy="1706880"/>
        </p:xfrm>
        <a:graphic>
          <a:graphicData uri="http://schemas.openxmlformats.org/drawingml/2006/table">
            <a:tbl>
              <a:tblPr firstRow="1" bandRow="1">
                <a:tableStyleId>{7DF18680-E054-41AD-8BC1-D1AEF772440D}</a:tableStyleId>
              </a:tblPr>
              <a:tblGrid>
                <a:gridCol w="503979">
                  <a:extLst>
                    <a:ext uri="{9D8B030D-6E8A-4147-A177-3AD203B41FA5}">
                      <a16:colId xmlns:a16="http://schemas.microsoft.com/office/drawing/2014/main" val="3231368027"/>
                    </a:ext>
                  </a:extLst>
                </a:gridCol>
                <a:gridCol w="554867">
                  <a:extLst>
                    <a:ext uri="{9D8B030D-6E8A-4147-A177-3AD203B41FA5}">
                      <a16:colId xmlns:a16="http://schemas.microsoft.com/office/drawing/2014/main" val="3565300996"/>
                    </a:ext>
                  </a:extLst>
                </a:gridCol>
                <a:gridCol w="767480">
                  <a:extLst>
                    <a:ext uri="{9D8B030D-6E8A-4147-A177-3AD203B41FA5}">
                      <a16:colId xmlns:a16="http://schemas.microsoft.com/office/drawing/2014/main" val="1968479116"/>
                    </a:ext>
                  </a:extLst>
                </a:gridCol>
                <a:gridCol w="2466092">
                  <a:extLst>
                    <a:ext uri="{9D8B030D-6E8A-4147-A177-3AD203B41FA5}">
                      <a16:colId xmlns:a16="http://schemas.microsoft.com/office/drawing/2014/main" val="1429739352"/>
                    </a:ext>
                  </a:extLst>
                </a:gridCol>
                <a:gridCol w="988004">
                  <a:extLst>
                    <a:ext uri="{9D8B030D-6E8A-4147-A177-3AD203B41FA5}">
                      <a16:colId xmlns:a16="http://schemas.microsoft.com/office/drawing/2014/main" val="1073880851"/>
                    </a:ext>
                  </a:extLst>
                </a:gridCol>
                <a:gridCol w="1262813">
                  <a:extLst>
                    <a:ext uri="{9D8B030D-6E8A-4147-A177-3AD203B41FA5}">
                      <a16:colId xmlns:a16="http://schemas.microsoft.com/office/drawing/2014/main" val="4239792826"/>
                    </a:ext>
                  </a:extLst>
                </a:gridCol>
                <a:gridCol w="1393674">
                  <a:extLst>
                    <a:ext uri="{9D8B030D-6E8A-4147-A177-3AD203B41FA5}">
                      <a16:colId xmlns:a16="http://schemas.microsoft.com/office/drawing/2014/main" val="1009816637"/>
                    </a:ext>
                  </a:extLst>
                </a:gridCol>
                <a:gridCol w="1262813">
                  <a:extLst>
                    <a:ext uri="{9D8B030D-6E8A-4147-A177-3AD203B41FA5}">
                      <a16:colId xmlns:a16="http://schemas.microsoft.com/office/drawing/2014/main" val="919764980"/>
                    </a:ext>
                  </a:extLst>
                </a:gridCol>
                <a:gridCol w="1128946">
                  <a:extLst>
                    <a:ext uri="{9D8B030D-6E8A-4147-A177-3AD203B41FA5}">
                      <a16:colId xmlns:a16="http://schemas.microsoft.com/office/drawing/2014/main" val="3466243991"/>
                    </a:ext>
                  </a:extLst>
                </a:gridCol>
                <a:gridCol w="1034428">
                  <a:extLst>
                    <a:ext uri="{9D8B030D-6E8A-4147-A177-3AD203B41FA5}">
                      <a16:colId xmlns:a16="http://schemas.microsoft.com/office/drawing/2014/main" val="1146080519"/>
                    </a:ext>
                  </a:extLst>
                </a:gridCol>
              </a:tblGrid>
              <a:tr h="484245">
                <a:tc>
                  <a:txBody>
                    <a:bodyPr/>
                    <a:lstStyle/>
                    <a:p>
                      <a:pPr algn="ctr"/>
                      <a:r>
                        <a:rPr lang="es-PE" sz="1100" dirty="0"/>
                        <a:t>N°</a:t>
                      </a:r>
                    </a:p>
                  </a:txBody>
                  <a:tcPr marL="121920" marR="121920" marT="60960" marB="60960"/>
                </a:tc>
                <a:tc>
                  <a:txBody>
                    <a:bodyPr/>
                    <a:lstStyle/>
                    <a:p>
                      <a:pPr algn="ctr"/>
                      <a:r>
                        <a:rPr lang="es-PE" sz="1100" dirty="0"/>
                        <a:t>CUI</a:t>
                      </a:r>
                    </a:p>
                  </a:txBody>
                  <a:tcPr marL="121920" marR="121920" marT="60960" marB="60960"/>
                </a:tc>
                <a:tc>
                  <a:txBody>
                    <a:bodyPr/>
                    <a:lstStyle/>
                    <a:p>
                      <a:pPr algn="ctr"/>
                      <a:r>
                        <a:rPr lang="es-PE" sz="1100" dirty="0"/>
                        <a:t>CODIGO DE IDEA</a:t>
                      </a:r>
                    </a:p>
                    <a:p>
                      <a:pPr algn="ctr"/>
                      <a:endParaRPr lang="es-PE" sz="1100" dirty="0"/>
                    </a:p>
                  </a:txBody>
                  <a:tcPr marL="121920" marR="121920" marT="60960" marB="60960"/>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MONTO DE INVERSIÓN S/</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ESTADO SITUACIONAL </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INICIO DE FORMULACION</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FECHA DE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CULMINACION</a:t>
                      </a:r>
                    </a:p>
                  </a:txBody>
                  <a:tcPr marL="121920" marR="121920" marT="60960" marB="60960"/>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OBSERVACIONES</a:t>
                      </a:r>
                    </a:p>
                  </a:txBody>
                  <a:tcPr marL="121920" marR="121920" marT="60960" marB="60960"/>
                </a:tc>
                <a:extLst>
                  <a:ext uri="{0D108BD9-81ED-4DB2-BD59-A6C34878D82A}">
                    <a16:rowId xmlns:a16="http://schemas.microsoft.com/office/drawing/2014/main" val="746979308"/>
                  </a:ext>
                </a:extLst>
              </a:tr>
              <a:tr h="838570">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04</a:t>
                      </a:r>
                      <a:endParaRPr lang="es-PE" sz="900" b="0" i="0" u="none" strike="noStrike" cap="none" dirty="0">
                        <a:solidFill>
                          <a:srgbClr val="000000"/>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a:t>
                      </a:r>
                      <a:endParaRPr lang="es-PE" sz="900" b="0" i="0" u="none" strike="noStrike" cap="none" dirty="0">
                        <a:solidFill>
                          <a:srgbClr val="000000"/>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49249</a:t>
                      </a:r>
                      <a:endParaRPr lang="es-PE" sz="900" b="0" i="0" u="none" strike="noStrike" cap="none" dirty="0">
                        <a:solidFill>
                          <a:srgbClr val="000000"/>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algn="l"/>
                      <a:r>
                        <a:rPr lang="es-PE" sz="900" b="0" u="none" strike="noStrike" cap="none" dirty="0">
                          <a:solidFill>
                            <a:srgbClr val="000000"/>
                          </a:solidFill>
                          <a:sym typeface="Arial"/>
                        </a:rPr>
                        <a:t>RECUPERACION DE  ECOSISTEMA DE BOFEDAL Y PAJONAL DE PUNA HUMEDA Y SECA EN LA UNIDAD HIDROGRAFICA OROPESA,PALLCAMAYU,HUISHUICHA Y CHUQUIBAMBILLA  DE LAS PROVINCIAS DE ANTABAMBA Y GRAU DE  LA REGION DE APURIMAC.</a:t>
                      </a:r>
                      <a:endParaRPr lang="es-PE" sz="900" b="0" i="0" u="none" strike="noStrike" cap="none" dirty="0">
                        <a:solidFill>
                          <a:srgbClr val="000000"/>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marL="0" indent="0" algn="ctr" defTabSz="914400" rtl="0" eaLnBrk="1" latinLnBrk="0" hangingPunct="1">
                        <a:buFont typeface="Arial" panose="020B0604020202020204" pitchFamily="34" charset="0"/>
                        <a:buNone/>
                      </a:pPr>
                      <a:r>
                        <a:rPr lang="es-PE" sz="900" b="1" kern="1200" dirty="0">
                          <a:solidFill>
                            <a:schemeClr val="tx1"/>
                          </a:solidFill>
                          <a:sym typeface="Arial"/>
                        </a:rPr>
                        <a:t>21,791,800.00</a:t>
                      </a:r>
                      <a:endParaRPr lang="es-PE" sz="900" b="1" kern="1200" dirty="0">
                        <a:solidFill>
                          <a:schemeClr val="tx1"/>
                        </a:solidFill>
                        <a:latin typeface="Arial" panose="020B0604020202020204" pitchFamily="34" charset="0"/>
                        <a:ea typeface="+mn-ea"/>
                        <a:cs typeface="Arial" panose="020B0604020202020204" pitchFamily="34" charset="0"/>
                        <a:sym typeface="Arial"/>
                      </a:endParaRP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900" b="0" u="none" strike="noStrike" cap="none" dirty="0">
                          <a:solidFill>
                            <a:schemeClr val="tx1">
                              <a:lumMod val="95000"/>
                              <a:lumOff val="5000"/>
                            </a:schemeClr>
                          </a:solidFill>
                          <a:sym typeface="Arial"/>
                        </a:rPr>
                        <a:t>EN FORMULACIÓN</a:t>
                      </a:r>
                    </a:p>
                    <a:p>
                      <a:pPr algn="ctr"/>
                      <a:endParaRPr lang="es-PE" sz="900" b="0" i="0" u="none" strike="noStrike" cap="none" dirty="0">
                        <a:solidFill>
                          <a:schemeClr val="tx1">
                            <a:lumMod val="95000"/>
                            <a:lumOff val="5000"/>
                          </a:schemeClr>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algn="ctr"/>
                      <a:r>
                        <a:rPr lang="es-PE" sz="900" b="0" u="none" strike="noStrike" cap="none" dirty="0">
                          <a:solidFill>
                            <a:schemeClr val="tx1">
                              <a:lumMod val="95000"/>
                              <a:lumOff val="5000"/>
                            </a:schemeClr>
                          </a:solidFill>
                          <a:sym typeface="Arial"/>
                        </a:rPr>
                        <a:t>01/10/2019</a:t>
                      </a:r>
                      <a:endParaRPr lang="es-PE" sz="900" b="0" i="0" u="none" strike="noStrike" cap="none" dirty="0">
                        <a:solidFill>
                          <a:schemeClr val="tx1">
                            <a:lumMod val="95000"/>
                            <a:lumOff val="5000"/>
                          </a:schemeClr>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algn="ctr"/>
                      <a:r>
                        <a:rPr lang="es-PE" sz="900" b="0" u="none" strike="noStrike" cap="none" dirty="0">
                          <a:solidFill>
                            <a:schemeClr val="tx1">
                              <a:lumMod val="95000"/>
                              <a:lumOff val="5000"/>
                            </a:schemeClr>
                          </a:solidFill>
                          <a:sym typeface="Arial"/>
                        </a:rPr>
                        <a:t>REFORMULACIÓN</a:t>
                      </a:r>
                    </a:p>
                    <a:p>
                      <a:pPr algn="ctr"/>
                      <a:r>
                        <a:rPr lang="es-PE" sz="900" b="0" u="none" strike="noStrike" cap="none" dirty="0">
                          <a:solidFill>
                            <a:schemeClr val="tx1">
                              <a:lumMod val="95000"/>
                              <a:lumOff val="5000"/>
                            </a:schemeClr>
                          </a:solidFill>
                          <a:sym typeface="Arial"/>
                        </a:rPr>
                        <a:t>01/08/2020</a:t>
                      </a:r>
                    </a:p>
                    <a:p>
                      <a:pPr algn="ctr"/>
                      <a:endParaRPr lang="es-PE" sz="900" b="0" u="none" strike="noStrike" cap="none" dirty="0">
                        <a:solidFill>
                          <a:schemeClr val="tx1">
                            <a:lumMod val="95000"/>
                            <a:lumOff val="5000"/>
                          </a:schemeClr>
                        </a:solidFill>
                        <a:sym typeface="Arial"/>
                      </a:endParaRPr>
                    </a:p>
                    <a:p>
                      <a:pPr algn="ctr"/>
                      <a:r>
                        <a:rPr lang="es-PE" sz="900" b="0" u="none" strike="noStrike" cap="none" dirty="0">
                          <a:solidFill>
                            <a:schemeClr val="tx1">
                              <a:lumMod val="95000"/>
                              <a:lumOff val="5000"/>
                            </a:schemeClr>
                          </a:solidFill>
                          <a:sym typeface="Arial"/>
                        </a:rPr>
                        <a:t>CULMINACIÓN</a:t>
                      </a:r>
                    </a:p>
                    <a:p>
                      <a:pPr algn="ctr"/>
                      <a:r>
                        <a:rPr lang="es-PE" sz="900" b="0" u="none" strike="noStrike" cap="none" dirty="0">
                          <a:solidFill>
                            <a:schemeClr val="tx1">
                              <a:lumMod val="95000"/>
                              <a:lumOff val="5000"/>
                            </a:schemeClr>
                          </a:solidFill>
                          <a:sym typeface="Arial"/>
                        </a:rPr>
                        <a:t>31/10/2020</a:t>
                      </a:r>
                    </a:p>
                    <a:p>
                      <a:pPr algn="ctr"/>
                      <a:endParaRPr lang="es-PE" sz="900" b="0" i="0" u="none" strike="noStrike" cap="none" dirty="0">
                        <a:solidFill>
                          <a:schemeClr val="tx1">
                            <a:lumMod val="95000"/>
                            <a:lumOff val="5000"/>
                          </a:schemeClr>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000000"/>
                          </a:solidFill>
                          <a:sym typeface="Arial"/>
                        </a:rPr>
                        <a:t>14 DISTRITOS</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000000"/>
                          </a:solidFill>
                          <a:sym typeface="Arial"/>
                        </a:rPr>
                        <a:t>(AVANCE 20%)</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dirty="0">
                        <a:latin typeface="Arial" panose="020B0604020202020204" pitchFamily="34" charset="0"/>
                        <a:cs typeface="Arial" panose="020B0604020202020204" pitchFamily="34" charset="0"/>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kern="1200" dirty="0">
                          <a:solidFill>
                            <a:schemeClr val="tx1">
                              <a:lumMod val="95000"/>
                              <a:lumOff val="5000"/>
                            </a:schemeClr>
                          </a:solidFill>
                        </a:rPr>
                        <a:t>EL PROYECTO FUE PARALIZADO 31/12/2020</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kern="1200" dirty="0">
                          <a:solidFill>
                            <a:schemeClr val="tx1">
                              <a:lumMod val="95000"/>
                              <a:lumOff val="5000"/>
                            </a:schemeClr>
                          </a:solidFill>
                        </a:rPr>
                        <a:t>PARA REPROGRAMACIÓN</a:t>
                      </a:r>
                      <a:r>
                        <a:rPr lang="es-PE" sz="900" b="0" kern="1200" baseline="0" dirty="0">
                          <a:solidFill>
                            <a:schemeClr val="tx1">
                              <a:lumMod val="95000"/>
                              <a:lumOff val="5000"/>
                            </a:schemeClr>
                          </a:solidFill>
                        </a:rPr>
                        <a:t> AÑO 2020</a:t>
                      </a:r>
                      <a:endParaRPr lang="es-PE" sz="900" b="0" kern="1200" dirty="0">
                        <a:solidFill>
                          <a:schemeClr val="tx1">
                            <a:lumMod val="95000"/>
                            <a:lumOff val="5000"/>
                          </a:schemeClr>
                        </a:solidFill>
                        <a:latin typeface="Arial" panose="020B0604020202020204" pitchFamily="34" charset="0"/>
                        <a:ea typeface="+mn-ea"/>
                        <a:cs typeface="Arial" panose="020B0604020202020204" pitchFamily="34" charset="0"/>
                      </a:endParaRPr>
                    </a:p>
                  </a:txBody>
                  <a:tcPr marL="121920" marR="121920" marT="60960" marB="60960" anchor="ctr"/>
                </a:tc>
                <a:extLst>
                  <a:ext uri="{0D108BD9-81ED-4DB2-BD59-A6C34878D82A}">
                    <a16:rowId xmlns:a16="http://schemas.microsoft.com/office/drawing/2014/main" val="3674388361"/>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724854" y="0"/>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733" dirty="0">
                <a:effectLst>
                  <a:outerShdw blurRad="38100" dist="38100" dir="2700000" algn="tl">
                    <a:srgbClr val="000000">
                      <a:alpha val="43137"/>
                    </a:srgbClr>
                  </a:outerShdw>
                </a:effectLst>
              </a:rPr>
              <a:t>Proyectos de Inversión Formulados-2019</a:t>
            </a:r>
          </a:p>
        </p:txBody>
      </p:sp>
      <p:sp>
        <p:nvSpPr>
          <p:cNvPr id="6" name="Google Shape;95;p13">
            <a:extLst>
              <a:ext uri="{FF2B5EF4-FFF2-40B4-BE49-F238E27FC236}">
                <a16:creationId xmlns:a16="http://schemas.microsoft.com/office/drawing/2014/main" id="{7DB9BA98-6BEB-4F68-8F37-ADE0EF83B1E6}"/>
              </a:ext>
            </a:extLst>
          </p:cNvPr>
          <p:cNvSpPr txBox="1">
            <a:spLocks/>
          </p:cNvSpPr>
          <p:nvPr/>
        </p:nvSpPr>
        <p:spPr>
          <a:xfrm>
            <a:off x="724854" y="462643"/>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spTree>
    <p:extLst>
      <p:ext uri="{BB962C8B-B14F-4D97-AF65-F5344CB8AC3E}">
        <p14:creationId xmlns:p14="http://schemas.microsoft.com/office/powerpoint/2010/main" val="26847019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44704" y="108133"/>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19</a:t>
            </a:fld>
            <a:endParaRPr/>
          </a:p>
        </p:txBody>
      </p:sp>
      <p:graphicFrame>
        <p:nvGraphicFramePr>
          <p:cNvPr id="6" name="Tabla 6">
            <a:extLst>
              <a:ext uri="{FF2B5EF4-FFF2-40B4-BE49-F238E27FC236}">
                <a16:creationId xmlns:a16="http://schemas.microsoft.com/office/drawing/2014/main" id="{0AC01847-D4D3-4905-82B1-924A8AEB14AB}"/>
              </a:ext>
            </a:extLst>
          </p:cNvPr>
          <p:cNvGraphicFramePr>
            <a:graphicFrameLocks noGrp="1"/>
          </p:cNvGraphicFramePr>
          <p:nvPr>
            <p:extLst>
              <p:ext uri="{D42A27DB-BD31-4B8C-83A1-F6EECF244321}">
                <p14:modId xmlns:p14="http://schemas.microsoft.com/office/powerpoint/2010/main" val="1775527712"/>
              </p:ext>
            </p:extLst>
          </p:nvPr>
        </p:nvGraphicFramePr>
        <p:xfrm>
          <a:off x="255880" y="1988612"/>
          <a:ext cx="11783165" cy="3489960"/>
        </p:xfrm>
        <a:graphic>
          <a:graphicData uri="http://schemas.openxmlformats.org/drawingml/2006/table">
            <a:tbl>
              <a:tblPr firstRow="1" bandRow="1">
                <a:tableStyleId>{912C8C85-51F0-491E-9774-3900AFEF0FD7}</a:tableStyleId>
              </a:tblPr>
              <a:tblGrid>
                <a:gridCol w="443429">
                  <a:extLst>
                    <a:ext uri="{9D8B030D-6E8A-4147-A177-3AD203B41FA5}">
                      <a16:colId xmlns:a16="http://schemas.microsoft.com/office/drawing/2014/main" val="3565300996"/>
                    </a:ext>
                  </a:extLst>
                </a:gridCol>
                <a:gridCol w="708867">
                  <a:extLst>
                    <a:ext uri="{9D8B030D-6E8A-4147-A177-3AD203B41FA5}">
                      <a16:colId xmlns:a16="http://schemas.microsoft.com/office/drawing/2014/main" val="2567852907"/>
                    </a:ext>
                  </a:extLst>
                </a:gridCol>
                <a:gridCol w="3860258">
                  <a:extLst>
                    <a:ext uri="{9D8B030D-6E8A-4147-A177-3AD203B41FA5}">
                      <a16:colId xmlns:a16="http://schemas.microsoft.com/office/drawing/2014/main" val="1429739352"/>
                    </a:ext>
                  </a:extLst>
                </a:gridCol>
                <a:gridCol w="1083508">
                  <a:extLst>
                    <a:ext uri="{9D8B030D-6E8A-4147-A177-3AD203B41FA5}">
                      <a16:colId xmlns:a16="http://schemas.microsoft.com/office/drawing/2014/main" val="1073880851"/>
                    </a:ext>
                  </a:extLst>
                </a:gridCol>
                <a:gridCol w="814131">
                  <a:extLst>
                    <a:ext uri="{9D8B030D-6E8A-4147-A177-3AD203B41FA5}">
                      <a16:colId xmlns:a16="http://schemas.microsoft.com/office/drawing/2014/main" val="4239792826"/>
                    </a:ext>
                  </a:extLst>
                </a:gridCol>
                <a:gridCol w="857968">
                  <a:extLst>
                    <a:ext uri="{9D8B030D-6E8A-4147-A177-3AD203B41FA5}">
                      <a16:colId xmlns:a16="http://schemas.microsoft.com/office/drawing/2014/main" val="2844200124"/>
                    </a:ext>
                  </a:extLst>
                </a:gridCol>
                <a:gridCol w="857968">
                  <a:extLst>
                    <a:ext uri="{9D8B030D-6E8A-4147-A177-3AD203B41FA5}">
                      <a16:colId xmlns:a16="http://schemas.microsoft.com/office/drawing/2014/main" val="100761033"/>
                    </a:ext>
                  </a:extLst>
                </a:gridCol>
                <a:gridCol w="857968">
                  <a:extLst>
                    <a:ext uri="{9D8B030D-6E8A-4147-A177-3AD203B41FA5}">
                      <a16:colId xmlns:a16="http://schemas.microsoft.com/office/drawing/2014/main" val="4241412091"/>
                    </a:ext>
                  </a:extLst>
                </a:gridCol>
                <a:gridCol w="1403634">
                  <a:extLst>
                    <a:ext uri="{9D8B030D-6E8A-4147-A177-3AD203B41FA5}">
                      <a16:colId xmlns:a16="http://schemas.microsoft.com/office/drawing/2014/main" val="3466243991"/>
                    </a:ext>
                  </a:extLst>
                </a:gridCol>
                <a:gridCol w="895434">
                  <a:extLst>
                    <a:ext uri="{9D8B030D-6E8A-4147-A177-3AD203B41FA5}">
                      <a16:colId xmlns:a16="http://schemas.microsoft.com/office/drawing/2014/main" val="1146080519"/>
                    </a:ext>
                  </a:extLst>
                </a:gridCol>
              </a:tblGrid>
              <a:tr h="447040">
                <a:tc>
                  <a:txBody>
                    <a:bodyPr/>
                    <a:lstStyle/>
                    <a:p>
                      <a:pPr algn="ctr"/>
                      <a:r>
                        <a:rPr lang="es-PE" sz="900" dirty="0" err="1"/>
                        <a:t>N°</a:t>
                      </a:r>
                      <a:endParaRPr lang="es-PE" sz="900" dirty="0"/>
                    </a:p>
                  </a:txBody>
                  <a:tcPr marL="121920" marR="121920" marT="60960" marB="60960" anchor="ctr"/>
                </a:tc>
                <a:tc>
                  <a:txBody>
                    <a:bodyPr/>
                    <a:lstStyle/>
                    <a:p>
                      <a:pPr algn="ctr"/>
                      <a:r>
                        <a:rPr lang="es-PE" sz="900" dirty="0"/>
                        <a:t>CODIGO DE IDEA</a:t>
                      </a:r>
                    </a:p>
                    <a:p>
                      <a:pPr algn="ctr"/>
                      <a:endParaRPr lang="es-PE" sz="900" dirty="0"/>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NOMBRE DEL PROYECTO DE INVERSIÓN</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INVERSIÓN ESTIMADA 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ESTADO SITUACIONAL </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DURACIÓN FORMULACIÓN</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INICIO DE FORMULACION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1" dirty="0"/>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FECHA DE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CULMINACION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1" dirty="0"/>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ALCANCE</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OBSERVACIONES</a:t>
                      </a:r>
                    </a:p>
                  </a:txBody>
                  <a:tcPr marL="121920" marR="121920" marT="60960" marB="60960" anchor="ctr"/>
                </a:tc>
                <a:extLst>
                  <a:ext uri="{0D108BD9-81ED-4DB2-BD59-A6C34878D82A}">
                    <a16:rowId xmlns:a16="http://schemas.microsoft.com/office/drawing/2014/main" val="746979308"/>
                  </a:ext>
                </a:extLst>
              </a:tr>
              <a:tr h="60722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dirty="0"/>
                        <a:t>1</a:t>
                      </a:r>
                    </a:p>
                    <a:p>
                      <a:pPr algn="ctr"/>
                      <a:endParaRPr lang="es-PE" sz="900" dirty="0"/>
                    </a:p>
                  </a:txBody>
                  <a:tcPr marL="121920" marR="121920" marT="60960" marB="60960" anchor="ct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s-PE" sz="900" b="0" u="none" strike="noStrike" kern="1200" cap="none" dirty="0">
                          <a:solidFill>
                            <a:srgbClr val="000000"/>
                          </a:solidFill>
                        </a:rPr>
                        <a:t>48932</a:t>
                      </a:r>
                      <a:endParaRPr lang="es-PE" sz="900" b="0" i="0" u="none" strike="noStrike" kern="1200" cap="none" dirty="0">
                        <a:solidFill>
                          <a:srgbClr val="000000"/>
                        </a:solidFill>
                        <a:latin typeface="Arial"/>
                        <a:ea typeface="+mn-ea"/>
                        <a:cs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RECUPERACION DE ECOSISTEMAS DE  PAJONAL DE PUNA HUMEDA - SECA Y BOFEDAL  EN LA UNIDAD HIDROGRAFICA ANTABAMBA DE LAS LAS PROVINCIAS DE ANTABAMBA Y AYMARAES DEL  DEPARTAMENTO DE APURIMAC</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1" u="none" strike="noStrike" cap="none" dirty="0">
                          <a:solidFill>
                            <a:schemeClr val="tx1"/>
                          </a:solidFill>
                          <a:sym typeface="Arial"/>
                        </a:rPr>
                        <a:t>25,362,500.00</a:t>
                      </a:r>
                      <a:endParaRPr lang="es-PE" sz="900" b="1" i="0" u="none" strike="noStrike" cap="none" dirty="0">
                        <a:solidFill>
                          <a:schemeClr val="tx1"/>
                        </a:solidFill>
                        <a:latin typeface="+mn-lt"/>
                        <a:ea typeface="+mn-ea"/>
                        <a:cs typeface="+mn-cs"/>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Idea</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4.5 meses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dirty="0"/>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01/08/2020</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15/12/2020</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dirty="0"/>
                        <a:t>10 Distritos de</a:t>
                      </a:r>
                      <a:r>
                        <a:rPr lang="es-PE" sz="900" b="0" baseline="0" dirty="0"/>
                        <a:t> las</a:t>
                      </a:r>
                      <a:endParaRPr lang="es-PE" sz="900" b="0" dirty="0"/>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dirty="0"/>
                        <a:t>Provincias de Antabamba y Aymaraes </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dirty="0"/>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kern="1200" dirty="0">
                        <a:solidFill>
                          <a:schemeClr val="tx1">
                            <a:lumMod val="95000"/>
                            <a:lumOff val="5000"/>
                          </a:schemeClr>
                        </a:solidFill>
                        <a:latin typeface="+mn-lt"/>
                        <a:ea typeface="+mn-ea"/>
                        <a:cs typeface="+mn-cs"/>
                      </a:endParaRPr>
                    </a:p>
                  </a:txBody>
                  <a:tcPr marL="121920" marR="121920" marT="60960" marB="60960"/>
                </a:tc>
                <a:extLst>
                  <a:ext uri="{0D108BD9-81ED-4DB2-BD59-A6C34878D82A}">
                    <a16:rowId xmlns:a16="http://schemas.microsoft.com/office/drawing/2014/main" val="2748467623"/>
                  </a:ext>
                </a:extLst>
              </a:tr>
              <a:tr h="447040">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2</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107108</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u="none" strike="noStrike" cap="none" dirty="0">
                          <a:solidFill>
                            <a:srgbClr val="000000"/>
                          </a:solidFill>
                          <a:sym typeface="Arial"/>
                        </a:rPr>
                        <a:t>RECUPERACION DE LOS ECOSISTEMAS DE PAJONAL DE PUNA  HUMEDA Y BOFEDAL EN LA UNIDAD HIDROGRAFICA DE LOS  RIOS CHICHA, CHUMBAO Y HUANCARAY,13 DISTRITOS DE LAS PROVINCIAS DE ANDAHUAYLAS  Y CHINCHEROS DE LA REGION DE APURIMAC</a:t>
                      </a:r>
                      <a:endParaRPr lang="es-PE" sz="900" b="0" i="0" u="none" strike="noStrike" cap="none" dirty="0">
                        <a:solidFill>
                          <a:srgbClr val="000000"/>
                        </a:solidFill>
                        <a:latin typeface="Arial"/>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1" u="none" strike="noStrike" kern="1200" cap="none" dirty="0">
                          <a:solidFill>
                            <a:schemeClr val="tx1"/>
                          </a:solidFill>
                          <a:sym typeface="Arial"/>
                        </a:rPr>
                        <a:t>33,108,240.00</a:t>
                      </a:r>
                      <a:endParaRPr lang="es-PE" sz="900" b="1" i="0" u="none" strike="noStrike" kern="1200" cap="none" dirty="0">
                        <a:solidFill>
                          <a:schemeClr val="tx1"/>
                        </a:solidFill>
                        <a:latin typeface="+mn-lt"/>
                        <a:ea typeface="+mn-ea"/>
                        <a:cs typeface="+mn-cs"/>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u="none" strike="noStrike" cap="none" dirty="0">
                          <a:solidFill>
                            <a:srgbClr val="000000"/>
                          </a:solidFill>
                          <a:sym typeface="Arial"/>
                        </a:rPr>
                        <a:t>Idea</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4.5 meses</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cap="none" dirty="0">
                        <a:solidFill>
                          <a:srgbClr val="FF0000"/>
                        </a:solidFil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a:t>
                      </a:r>
                      <a:endParaRPr lang="es-PE" sz="900" b="0" i="0" u="none" strike="noStrike" cap="none" dirty="0">
                        <a:solidFill>
                          <a:srgbClr val="FF0000"/>
                        </a:solidFill>
                        <a:latin typeface="Arial"/>
                        <a:cs typeface="Arial"/>
                        <a:sym typeface="Arial"/>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cap="none" dirty="0">
                        <a:solidFill>
                          <a:srgbClr val="FF0000"/>
                        </a:solidFil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 </a:t>
                      </a:r>
                      <a:endParaRPr lang="es-PE" sz="900" b="0" i="0" u="none" strike="noStrike" cap="none" dirty="0">
                        <a:solidFill>
                          <a:srgbClr val="FF0000"/>
                        </a:solidFill>
                        <a:latin typeface="Arial"/>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dirty="0">
                          <a:effectLst/>
                        </a:rPr>
                        <a:t>13 Distritos de las Provincias Andahuaylas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i="0" u="none" strike="noStrike" cap="none" dirty="0">
                        <a:solidFill>
                          <a:srgbClr val="000000"/>
                        </a:solidFill>
                        <a:latin typeface="Arial"/>
                        <a:cs typeface="Arial"/>
                        <a:sym typeface="Arial"/>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kern="1200" dirty="0">
                          <a:solidFill>
                            <a:schemeClr val="tx1">
                              <a:lumMod val="95000"/>
                              <a:lumOff val="5000"/>
                            </a:schemeClr>
                          </a:solidFill>
                        </a:rPr>
                        <a:t>Programación Año 2021</a:t>
                      </a:r>
                      <a:endParaRPr lang="es-PE" sz="900" b="0" kern="1200" dirty="0">
                        <a:solidFill>
                          <a:schemeClr val="tx1">
                            <a:lumMod val="95000"/>
                            <a:lumOff val="5000"/>
                          </a:schemeClr>
                        </a:solidFill>
                        <a:latin typeface="+mn-lt"/>
                        <a:ea typeface="+mn-ea"/>
                        <a:cs typeface="+mn-cs"/>
                      </a:endParaRPr>
                    </a:p>
                  </a:txBody>
                  <a:tcPr marL="121920" marR="121920" marT="60960" marB="60960"/>
                </a:tc>
                <a:extLst>
                  <a:ext uri="{0D108BD9-81ED-4DB2-BD59-A6C34878D82A}">
                    <a16:rowId xmlns:a16="http://schemas.microsoft.com/office/drawing/2014/main" val="2214220417"/>
                  </a:ext>
                </a:extLst>
              </a:tr>
              <a:tr h="609600">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3</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107122</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r>
                        <a:rPr lang="es-PE" sz="900" b="0" u="none" strike="noStrike" cap="none" dirty="0">
                          <a:solidFill>
                            <a:srgbClr val="000000"/>
                          </a:solidFill>
                          <a:sym typeface="Arial"/>
                        </a:rPr>
                        <a:t>RECUPERACION DE ECOSISTEMA DE  PAJONAL DE PUNA HUMEDO, SECO, BOSQUE RELICTO, BOSQUE SECO EN LA UNIDAD HIDROGRAFICA DEL RIO CHACABAMBA Y  PULCAY , 11 DISTRITOS DE LA PROVINCIA DE CHINCHEROS - REGION DE APURIMAC</a:t>
                      </a:r>
                      <a:endParaRPr lang="es-PE" sz="900" b="0" i="0" u="none" strike="noStrike" cap="none" dirty="0">
                        <a:solidFill>
                          <a:srgbClr val="000000"/>
                        </a:solidFill>
                        <a:latin typeface="Arial"/>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1" u="none" strike="noStrike" kern="1200" cap="none" dirty="0">
                          <a:solidFill>
                            <a:schemeClr val="tx1"/>
                          </a:solidFill>
                          <a:sym typeface="Arial"/>
                        </a:rPr>
                        <a:t>14,482,500.00</a:t>
                      </a:r>
                      <a:endParaRPr lang="es-PE" sz="900" b="1" i="0" u="none" strike="noStrike" kern="1200" cap="none" dirty="0">
                        <a:solidFill>
                          <a:schemeClr val="tx1"/>
                        </a:solidFill>
                        <a:latin typeface="+mn-lt"/>
                        <a:ea typeface="+mn-ea"/>
                        <a:cs typeface="+mn-cs"/>
                        <a:sym typeface="Arial"/>
                      </a:endParaRPr>
                    </a:p>
                  </a:txBody>
                  <a:tcPr marL="121920" marR="121920" marT="60960" marB="60960"/>
                </a:tc>
                <a:tc>
                  <a:txBody>
                    <a:bodyPr/>
                    <a:lstStyle/>
                    <a:p>
                      <a:r>
                        <a:rPr lang="es-PE" sz="900" b="0" u="none" strike="noStrike" cap="none" dirty="0">
                          <a:solidFill>
                            <a:srgbClr val="000000"/>
                          </a:solidFill>
                          <a:sym typeface="Arial"/>
                        </a:rPr>
                        <a:t>Idea</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dirty="0"/>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dirty="0"/>
                        <a:t>4.5 meses</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i="0" u="none" strike="noStrike" kern="1200" cap="none" dirty="0">
                        <a:solidFill>
                          <a:srgbClr val="FF0000"/>
                        </a:solidFill>
                        <a:latin typeface="Arial"/>
                        <a:ea typeface="+mn-ea"/>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kern="1200" cap="none" dirty="0">
                        <a:solidFill>
                          <a:srgbClr val="FF0000"/>
                        </a:solidFil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i="0" u="none" strike="noStrike" kern="1200" cap="none" dirty="0">
                        <a:solidFill>
                          <a:srgbClr val="FF0000"/>
                        </a:solidFill>
                        <a:latin typeface="Arial"/>
                        <a:ea typeface="+mn-ea"/>
                        <a:cs typeface="Arial"/>
                        <a:sym typeface="Arial"/>
                      </a:endParaRPr>
                    </a:p>
                  </a:txBody>
                  <a:tcPr marL="121920" marR="121920" marT="60960" marB="60960"/>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u="none" strike="noStrike" kern="1200" cap="none" dirty="0">
                        <a:solidFill>
                          <a:srgbClr val="FF0000"/>
                        </a:solidFil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i="0" u="none" strike="noStrike" kern="1200" cap="none" dirty="0">
                        <a:solidFill>
                          <a:srgbClr val="FF0000"/>
                        </a:solidFill>
                        <a:latin typeface="Arial"/>
                        <a:ea typeface="+mn-ea"/>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E" sz="900" b="0" u="none" strike="noStrike" cap="none" dirty="0">
                          <a:solidFill>
                            <a:srgbClr val="000000"/>
                          </a:solidFill>
                          <a:sym typeface="Arial"/>
                        </a:rPr>
                        <a:t>11 Distritos </a:t>
                      </a:r>
                      <a:r>
                        <a:rPr lang="es-PE" sz="900" b="0" u="none" strike="noStrike" dirty="0">
                          <a:effectLst/>
                        </a:rPr>
                        <a:t>de las Provincias Chincheros</a:t>
                      </a:r>
                    </a:p>
                    <a:p>
                      <a:pPr marL="171450" indent="-171450">
                        <a:buFont typeface="Arial" panose="020B0604020202020204" pitchFamily="34" charset="0"/>
                        <a:buChar char="•"/>
                      </a:pPr>
                      <a:endParaRPr lang="es-PE" sz="900" b="0" u="none" strike="noStrike" cap="none" dirty="0">
                        <a:solidFill>
                          <a:srgbClr val="000000"/>
                        </a:solidFill>
                        <a:sym typeface="Arial"/>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kern="1200" dirty="0">
                          <a:solidFill>
                            <a:schemeClr val="tx1">
                              <a:lumMod val="95000"/>
                              <a:lumOff val="5000"/>
                            </a:schemeClr>
                          </a:solidFill>
                        </a:rPr>
                        <a:t>Programación Año 2021</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kern="1200" dirty="0">
                        <a:solidFill>
                          <a:schemeClr val="tx1">
                            <a:lumMod val="95000"/>
                            <a:lumOff val="5000"/>
                          </a:schemeClr>
                        </a:solidFill>
                        <a:latin typeface="+mn-lt"/>
                        <a:ea typeface="+mn-ea"/>
                        <a:cs typeface="+mn-cs"/>
                      </a:endParaRPr>
                    </a:p>
                  </a:txBody>
                  <a:tcPr marL="121920" marR="121920" marT="60960" marB="60960"/>
                </a:tc>
                <a:extLst>
                  <a:ext uri="{0D108BD9-81ED-4DB2-BD59-A6C34878D82A}">
                    <a16:rowId xmlns:a16="http://schemas.microsoft.com/office/drawing/2014/main" val="1767663526"/>
                  </a:ext>
                </a:extLst>
              </a:tr>
              <a:tr h="609600">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4</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107115</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r>
                        <a:rPr lang="es-PE" sz="900" b="0" u="none" strike="noStrike" cap="none" dirty="0">
                          <a:solidFill>
                            <a:srgbClr val="000000"/>
                          </a:solidFill>
                          <a:sym typeface="Arial"/>
                        </a:rPr>
                        <a:t>RECUPERACION DE  ECOSISTEMA DE  PAJONAL DE PUNA HUMEDA, BOFEDAL Y MATORRAL ANDINO EN LA UNIDAD HIDROGRAFICA DE LOS RIOS PACHACHACA MEDIO Y SILCON DE 15 DISTRITOS DE  LAS PROVINCIAS DE ABANCAY, AYMARAES Y ANDAHUAYLAS DE  LA REGION DE APURIMAC</a:t>
                      </a:r>
                      <a:endParaRPr lang="es-PE" sz="900" b="0" i="0" u="none" strike="noStrike" cap="none" dirty="0">
                        <a:solidFill>
                          <a:srgbClr val="000000"/>
                        </a:solidFill>
                        <a:latin typeface="Arial"/>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1" u="none" strike="noStrike" kern="1200" cap="none" dirty="0">
                          <a:solidFill>
                            <a:schemeClr val="tx1"/>
                          </a:solidFill>
                          <a:sym typeface="Arial"/>
                        </a:rPr>
                        <a:t>18,766,450.00</a:t>
                      </a:r>
                      <a:endParaRPr lang="es-PE" sz="900" b="1" i="0" u="none" strike="noStrike" kern="1200" cap="none" dirty="0">
                        <a:solidFill>
                          <a:schemeClr val="tx1"/>
                        </a:solidFill>
                        <a:latin typeface="+mn-lt"/>
                        <a:ea typeface="+mn-ea"/>
                        <a:cs typeface="+mn-cs"/>
                        <a:sym typeface="Arial"/>
                      </a:endParaRPr>
                    </a:p>
                  </a:txBody>
                  <a:tcPr marL="121920" marR="121920" marT="60960" marB="60960"/>
                </a:tc>
                <a:tc>
                  <a:txBody>
                    <a:bodyPr/>
                    <a:lstStyle/>
                    <a:p>
                      <a:r>
                        <a:rPr lang="es-PE" sz="900" b="0" u="none" strike="noStrike" cap="none" dirty="0">
                          <a:solidFill>
                            <a:srgbClr val="000000"/>
                          </a:solidFill>
                          <a:sym typeface="Arial"/>
                        </a:rPr>
                        <a:t>Idea</a:t>
                      </a:r>
                      <a:endParaRPr lang="es-PE" sz="900" b="0" i="0" u="none" strike="noStrike" cap="none" dirty="0">
                        <a:solidFill>
                          <a:srgbClr val="000000"/>
                        </a:solidFill>
                        <a:latin typeface="Arial"/>
                        <a:cs typeface="Arial"/>
                        <a:sym typeface="Arial"/>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kern="1200" dirty="0">
                          <a:solidFill>
                            <a:schemeClr val="tx1"/>
                          </a:solidFill>
                          <a:sym typeface="Arial"/>
                        </a:rPr>
                        <a:t>5 meses</a:t>
                      </a:r>
                      <a:endParaRPr lang="es-PE" sz="900" b="0" kern="1200" dirty="0">
                        <a:solidFill>
                          <a:schemeClr val="tx1"/>
                        </a:solidFill>
                        <a:latin typeface="+mn-lt"/>
                        <a:ea typeface="+mn-ea"/>
                        <a:cs typeface="+mn-cs"/>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kern="1200" cap="none" dirty="0">
                        <a:solidFill>
                          <a:srgbClr val="FF0000"/>
                        </a:solidFil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kern="1200" cap="none" dirty="0">
                        <a:solidFill>
                          <a:srgbClr val="FF0000"/>
                        </a:solidFil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i="0" u="none" strike="noStrike" kern="1200" cap="none" dirty="0">
                        <a:solidFill>
                          <a:srgbClr val="FF0000"/>
                        </a:solidFill>
                        <a:latin typeface="Arial"/>
                        <a:ea typeface="+mn-ea"/>
                        <a:cs typeface="Arial"/>
                        <a:sym typeface="Arial"/>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kern="1200" cap="none" dirty="0">
                        <a:solidFill>
                          <a:srgbClr val="FF0000"/>
                        </a:solidFil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kern="1200" cap="none" dirty="0">
                        <a:solidFill>
                          <a:srgbClr val="FF0000"/>
                        </a:solidFil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i="0" u="none" strike="noStrike" kern="1200" cap="none" dirty="0">
                        <a:solidFill>
                          <a:srgbClr val="FF0000"/>
                        </a:solidFill>
                        <a:latin typeface="Arial"/>
                        <a:ea typeface="+mn-ea"/>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dirty="0"/>
                        <a:t>15 Distritos </a:t>
                      </a:r>
                      <a:r>
                        <a:rPr lang="es-PE" sz="900" b="0" u="none" strike="noStrike" dirty="0">
                          <a:effectLst/>
                        </a:rPr>
                        <a:t>de las Provincias Abancay,Aymaraes</a:t>
                      </a:r>
                      <a:r>
                        <a:rPr lang="es-PE" sz="900" b="0" u="none" strike="noStrike" baseline="0" dirty="0">
                          <a:effectLst/>
                        </a:rPr>
                        <a:t> y </a:t>
                      </a:r>
                      <a:r>
                        <a:rPr lang="es-PE" sz="900" b="0" u="none" strike="noStrike" dirty="0">
                          <a:effectLst/>
                        </a:rPr>
                        <a:t>Andahuaylas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dirty="0"/>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kern="1200" dirty="0">
                          <a:solidFill>
                            <a:schemeClr val="tx1">
                              <a:lumMod val="95000"/>
                              <a:lumOff val="5000"/>
                            </a:schemeClr>
                          </a:solidFill>
                        </a:rPr>
                        <a:t>Programación Año 2021</a:t>
                      </a:r>
                      <a:endParaRPr lang="es-PE" sz="900" b="0" kern="1200" dirty="0">
                        <a:solidFill>
                          <a:schemeClr val="tx1">
                            <a:lumMod val="95000"/>
                            <a:lumOff val="5000"/>
                          </a:schemeClr>
                        </a:solidFill>
                        <a:latin typeface="+mn-lt"/>
                        <a:ea typeface="+mn-ea"/>
                        <a:cs typeface="+mn-cs"/>
                      </a:endParaRPr>
                    </a:p>
                  </a:txBody>
                  <a:tcPr marL="121920" marR="121920" marT="60960" marB="60960"/>
                </a:tc>
                <a:extLst>
                  <a:ext uri="{0D108BD9-81ED-4DB2-BD59-A6C34878D82A}">
                    <a16:rowId xmlns:a16="http://schemas.microsoft.com/office/drawing/2014/main" val="3674388361"/>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471761" y="1200997"/>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solidFill>
                  <a:schemeClr val="accent1"/>
                </a:solidFill>
                <a:effectLst>
                  <a:outerShdw blurRad="38100" dist="38100" dir="2700000" algn="tl">
                    <a:srgbClr val="000000">
                      <a:alpha val="43137"/>
                    </a:srgbClr>
                  </a:outerShdw>
                </a:effectLst>
              </a:rPr>
              <a:t>FUNCION AMBIENTE</a:t>
            </a:r>
          </a:p>
        </p:txBody>
      </p:sp>
    </p:spTree>
    <p:extLst>
      <p:ext uri="{BB962C8B-B14F-4D97-AF65-F5344CB8AC3E}">
        <p14:creationId xmlns:p14="http://schemas.microsoft.com/office/powerpoint/2010/main" val="4445574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11101B-0B8E-40B7-816A-53F35C3CEE3F}"/>
              </a:ext>
            </a:extLst>
          </p:cNvPr>
          <p:cNvSpPr>
            <a:spLocks noGrp="1"/>
          </p:cNvSpPr>
          <p:nvPr>
            <p:ph type="ctrTitle"/>
          </p:nvPr>
        </p:nvSpPr>
        <p:spPr>
          <a:xfrm>
            <a:off x="0" y="132080"/>
            <a:ext cx="12192000" cy="1459628"/>
          </a:xfrm>
          <a:solidFill>
            <a:schemeClr val="accent6">
              <a:lumMod val="75000"/>
            </a:schemeClr>
          </a:solidFill>
          <a:ln>
            <a:noFill/>
          </a:ln>
        </p:spPr>
        <p:txBody>
          <a:bodyPr>
            <a:noAutofit/>
            <a:scene3d>
              <a:camera prst="orthographicFront"/>
              <a:lightRig rig="soft" dir="t">
                <a:rot lat="0" lon="0" rev="15600000"/>
              </a:lightRig>
            </a:scene3d>
            <a:sp3d extrusionH="57150" prstMaterial="softEdge">
              <a:bevelT w="25400" h="38100"/>
            </a:sp3d>
          </a:bodyPr>
          <a:lstStyle/>
          <a:p>
            <a:pPr algn="ctr"/>
            <a:r>
              <a:rPr lang="en" sz="4800" b="1" dirty="0">
                <a:solidFill>
                  <a:schemeClr val="bg1"/>
                </a:solidFill>
                <a:latin typeface="+mn-lt"/>
              </a:rPr>
              <a:t>PROYECTOS DE INVERSION EN FASE DE FORMULACION </a:t>
            </a:r>
            <a:r>
              <a:rPr lang="es-PE" sz="4800" b="1" dirty="0">
                <a:solidFill>
                  <a:schemeClr val="bg1"/>
                </a:solidFill>
                <a:latin typeface="+mn-lt"/>
              </a:rPr>
              <a:t>POR </a:t>
            </a:r>
            <a:r>
              <a:rPr lang="en" sz="4800" b="1" dirty="0">
                <a:solidFill>
                  <a:schemeClr val="bg1"/>
                </a:solidFill>
                <a:latin typeface="+mn-lt"/>
              </a:rPr>
              <a:t>FUNCIONES</a:t>
            </a:r>
            <a:endParaRPr lang="es-PE" sz="4800" b="1" dirty="0">
              <a:solidFill>
                <a:schemeClr val="bg1"/>
              </a:solidFill>
              <a:latin typeface="+mn-lt"/>
            </a:endParaRPr>
          </a:p>
        </p:txBody>
      </p:sp>
      <p:graphicFrame>
        <p:nvGraphicFramePr>
          <p:cNvPr id="6" name="Diagrama 5">
            <a:extLst>
              <a:ext uri="{FF2B5EF4-FFF2-40B4-BE49-F238E27FC236}">
                <a16:creationId xmlns:a16="http://schemas.microsoft.com/office/drawing/2014/main" id="{12D61187-409F-4EC2-B2BB-DE1EBEC7067D}"/>
              </a:ext>
            </a:extLst>
          </p:cNvPr>
          <p:cNvGraphicFramePr/>
          <p:nvPr>
            <p:extLst>
              <p:ext uri="{D42A27DB-BD31-4B8C-83A1-F6EECF244321}">
                <p14:modId xmlns:p14="http://schemas.microsoft.com/office/powerpoint/2010/main" val="2624874470"/>
              </p:ext>
            </p:extLst>
          </p:nvPr>
        </p:nvGraphicFramePr>
        <p:xfrm>
          <a:off x="2919248" y="1923178"/>
          <a:ext cx="6353503" cy="3774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ángulo 2">
            <a:extLst>
              <a:ext uri="{FF2B5EF4-FFF2-40B4-BE49-F238E27FC236}">
                <a16:creationId xmlns:a16="http://schemas.microsoft.com/office/drawing/2014/main" id="{F6697435-DC8D-4DD1-8368-786C08203221}"/>
              </a:ext>
            </a:extLst>
          </p:cNvPr>
          <p:cNvSpPr/>
          <p:nvPr/>
        </p:nvSpPr>
        <p:spPr>
          <a:xfrm>
            <a:off x="0" y="1584961"/>
            <a:ext cx="12192000" cy="1422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Tree>
    <p:extLst>
      <p:ext uri="{BB962C8B-B14F-4D97-AF65-F5344CB8AC3E}">
        <p14:creationId xmlns:p14="http://schemas.microsoft.com/office/powerpoint/2010/main" val="285147416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011925" cy="8492400"/>
          </a:xfrm>
          <a:prstGeom prst="rect">
            <a:avLst/>
          </a:prstGeom>
        </p:spPr>
      </p:pic>
      <p:pic>
        <p:nvPicPr>
          <p:cNvPr id="4" name="Imagen 3"/>
          <p:cNvPicPr>
            <a:picLocks noChangeAspect="1"/>
          </p:cNvPicPr>
          <p:nvPr/>
        </p:nvPicPr>
        <p:blipFill>
          <a:blip r:embed="rId3"/>
          <a:stretch>
            <a:fillRect/>
          </a:stretch>
        </p:blipFill>
        <p:spPr>
          <a:xfrm>
            <a:off x="-1" y="0"/>
            <a:ext cx="12011925" cy="8492400"/>
          </a:xfrm>
          <a:prstGeom prst="rect">
            <a:avLst/>
          </a:prstGeom>
        </p:spPr>
      </p:pic>
      <p:pic>
        <p:nvPicPr>
          <p:cNvPr id="9" name="Imagen 8"/>
          <p:cNvPicPr>
            <a:picLocks noChangeAspect="1"/>
          </p:cNvPicPr>
          <p:nvPr/>
        </p:nvPicPr>
        <p:blipFill rotWithShape="1">
          <a:blip r:embed="rId4"/>
          <a:srcRect l="1724" t="1993" r="28484" b="23099"/>
          <a:stretch/>
        </p:blipFill>
        <p:spPr>
          <a:xfrm>
            <a:off x="9540541" y="1250348"/>
            <a:ext cx="2630256" cy="2031999"/>
          </a:xfrm>
          <a:prstGeom prst="rect">
            <a:avLst/>
          </a:prstGeom>
          <a:ln>
            <a:solidFill>
              <a:schemeClr val="tx1">
                <a:lumMod val="95000"/>
                <a:lumOff val="5000"/>
              </a:schemeClr>
            </a:solidFill>
          </a:ln>
        </p:spPr>
      </p:pic>
      <p:sp>
        <p:nvSpPr>
          <p:cNvPr id="10" name="CuadroTexto 9"/>
          <p:cNvSpPr txBox="1"/>
          <p:nvPr/>
        </p:nvSpPr>
        <p:spPr>
          <a:xfrm>
            <a:off x="9577463" y="440508"/>
            <a:ext cx="2434462" cy="646331"/>
          </a:xfrm>
          <a:prstGeom prst="rect">
            <a:avLst/>
          </a:prstGeom>
          <a:noFill/>
          <a:ln>
            <a:solidFill>
              <a:schemeClr val="tx1">
                <a:lumMod val="95000"/>
                <a:lumOff val="5000"/>
              </a:schemeClr>
            </a:solidFill>
          </a:ln>
        </p:spPr>
        <p:txBody>
          <a:bodyPr wrap="square" rtlCol="0">
            <a:spAutoFit/>
          </a:bodyPr>
          <a:lstStyle/>
          <a:p>
            <a:pPr algn="ctr"/>
            <a:r>
              <a:rPr lang="es-PE" b="1" dirty="0"/>
              <a:t>ECOSISTEMAS APURIMAC</a:t>
            </a:r>
          </a:p>
        </p:txBody>
      </p:sp>
      <p:pic>
        <p:nvPicPr>
          <p:cNvPr id="6" name="Imagen 5"/>
          <p:cNvPicPr>
            <a:picLocks noChangeAspect="1"/>
          </p:cNvPicPr>
          <p:nvPr/>
        </p:nvPicPr>
        <p:blipFill>
          <a:blip r:embed="rId5"/>
          <a:stretch>
            <a:fillRect/>
          </a:stretch>
        </p:blipFill>
        <p:spPr>
          <a:xfrm>
            <a:off x="9519338" y="4890606"/>
            <a:ext cx="2651459" cy="1391992"/>
          </a:xfrm>
          <a:prstGeom prst="rect">
            <a:avLst/>
          </a:prstGeom>
        </p:spPr>
      </p:pic>
      <p:pic>
        <p:nvPicPr>
          <p:cNvPr id="8" name="Imagen 7"/>
          <p:cNvPicPr>
            <a:picLocks noChangeAspect="1"/>
          </p:cNvPicPr>
          <p:nvPr/>
        </p:nvPicPr>
        <p:blipFill>
          <a:blip r:embed="rId6"/>
          <a:stretch>
            <a:fillRect/>
          </a:stretch>
        </p:blipFill>
        <p:spPr>
          <a:xfrm>
            <a:off x="9540541" y="3350563"/>
            <a:ext cx="2581275" cy="1378851"/>
          </a:xfrm>
          <a:prstGeom prst="rect">
            <a:avLst/>
          </a:prstGeom>
        </p:spPr>
      </p:pic>
      <p:sp>
        <p:nvSpPr>
          <p:cNvPr id="11" name="CuadroTexto 10"/>
          <p:cNvSpPr txBox="1"/>
          <p:nvPr/>
        </p:nvSpPr>
        <p:spPr>
          <a:xfrm>
            <a:off x="9562438" y="6424863"/>
            <a:ext cx="2559378" cy="369332"/>
          </a:xfrm>
          <a:prstGeom prst="rect">
            <a:avLst/>
          </a:prstGeom>
          <a:noFill/>
        </p:spPr>
        <p:txBody>
          <a:bodyPr wrap="square" rtlCol="0">
            <a:spAutoFit/>
          </a:bodyPr>
          <a:lstStyle/>
          <a:p>
            <a:r>
              <a:rPr lang="es-PE" b="1" i="1" dirty="0"/>
              <a:t>Fuente: MINAM 2018</a:t>
            </a:r>
          </a:p>
        </p:txBody>
      </p:sp>
    </p:spTree>
    <p:extLst>
      <p:ext uri="{BB962C8B-B14F-4D97-AF65-F5344CB8AC3E}">
        <p14:creationId xmlns:p14="http://schemas.microsoft.com/office/powerpoint/2010/main" val="172236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Imagen 1"/>
          <p:cNvPicPr>
            <a:picLocks noChangeAspect="1" noChangeArrowheads="1"/>
          </p:cNvPicPr>
          <p:nvPr/>
        </p:nvPicPr>
        <p:blipFill>
          <a:blip r:embed="rId2">
            <a:extLst>
              <a:ext uri="{28A0092B-C50C-407E-A947-70E740481C1C}">
                <a14:useLocalDpi xmlns:a14="http://schemas.microsoft.com/office/drawing/2010/main" val="0"/>
              </a:ext>
            </a:extLst>
          </a:blip>
          <a:srcRect b="10210"/>
          <a:stretch>
            <a:fillRect/>
          </a:stretch>
        </p:blipFill>
        <p:spPr bwMode="auto">
          <a:xfrm>
            <a:off x="177029" y="862711"/>
            <a:ext cx="11849059" cy="5995289"/>
          </a:xfrm>
          <a:prstGeom prst="rect">
            <a:avLst/>
          </a:prstGeom>
          <a:noFill/>
          <a:ln w="9525">
            <a:solidFill>
              <a:srgbClr val="A8D08D"/>
            </a:solidFill>
            <a:miter lim="800000"/>
            <a:headEnd/>
            <a:tailEnd/>
          </a:ln>
          <a:extLst>
            <a:ext uri="{909E8E84-426E-40DD-AFC4-6F175D3DCCD1}">
              <a14:hiddenFill xmlns:a14="http://schemas.microsoft.com/office/drawing/2010/main">
                <a:solidFill>
                  <a:srgbClr val="FFFFFF"/>
                </a:solidFill>
              </a14:hiddenFill>
            </a:ext>
          </a:extLst>
        </p:spPr>
      </p:pic>
      <p:sp>
        <p:nvSpPr>
          <p:cNvPr id="5" name="Rectángulo 4"/>
          <p:cNvSpPr/>
          <p:nvPr/>
        </p:nvSpPr>
        <p:spPr>
          <a:xfrm>
            <a:off x="2890908" y="542429"/>
            <a:ext cx="7940703" cy="369332"/>
          </a:xfrm>
          <a:prstGeom prst="rect">
            <a:avLst/>
          </a:prstGeom>
        </p:spPr>
        <p:txBody>
          <a:bodyPr wrap="square">
            <a:spAutoFit/>
          </a:bodyPr>
          <a:lstStyle/>
          <a:p>
            <a:r>
              <a:rPr lang="es-PE" b="1" dirty="0">
                <a:latin typeface="Arial Narrow" panose="020B0606020202030204" pitchFamily="34" charset="0"/>
                <a:ea typeface="Calibri" panose="020F0502020204030204" pitchFamily="34" charset="0"/>
                <a:cs typeface="Arial" panose="020B0604020202020204" pitchFamily="34" charset="0"/>
              </a:rPr>
              <a:t>CANTIDAD DE HECTÁREAS DEGRADADAS EN LA REGIÓN APURIMAC</a:t>
            </a:r>
            <a:endParaRPr lang="es-PE" dirty="0"/>
          </a:p>
        </p:txBody>
      </p:sp>
      <p:sp>
        <p:nvSpPr>
          <p:cNvPr id="7" name="Rectángulo 6"/>
          <p:cNvSpPr/>
          <p:nvPr/>
        </p:nvSpPr>
        <p:spPr>
          <a:xfrm>
            <a:off x="2307377" y="266323"/>
            <a:ext cx="7940703" cy="369332"/>
          </a:xfrm>
          <a:prstGeom prst="rect">
            <a:avLst/>
          </a:prstGeom>
        </p:spPr>
        <p:txBody>
          <a:bodyPr wrap="square">
            <a:spAutoFit/>
          </a:bodyPr>
          <a:lstStyle/>
          <a:p>
            <a:pPr algn="ctr"/>
            <a:r>
              <a:rPr lang="es-PE" b="1" dirty="0">
                <a:latin typeface="Arial Narrow" panose="020B0606020202030204" pitchFamily="34" charset="0"/>
                <a:cs typeface="Arial" panose="020B0604020202020204" pitchFamily="34" charset="0"/>
              </a:rPr>
              <a:t>BRECHA REGIONAL</a:t>
            </a:r>
            <a:endParaRPr lang="es-PE" dirty="0"/>
          </a:p>
        </p:txBody>
      </p:sp>
    </p:spTree>
    <p:extLst>
      <p:ext uri="{BB962C8B-B14F-4D97-AF65-F5344CB8AC3E}">
        <p14:creationId xmlns:p14="http://schemas.microsoft.com/office/powerpoint/2010/main" val="499045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27602" y="0"/>
            <a:ext cx="12192000" cy="8619712"/>
          </a:xfrm>
          <a:prstGeom prst="rect">
            <a:avLst/>
          </a:prstGeom>
        </p:spPr>
      </p:pic>
      <p:pic>
        <p:nvPicPr>
          <p:cNvPr id="5" name="Imagen 4"/>
          <p:cNvPicPr>
            <a:picLocks noChangeAspect="1"/>
          </p:cNvPicPr>
          <p:nvPr/>
        </p:nvPicPr>
        <p:blipFill rotWithShape="1">
          <a:blip r:embed="rId3"/>
          <a:srcRect l="1163" t="1796" r="28648" b="22277"/>
          <a:stretch/>
        </p:blipFill>
        <p:spPr>
          <a:xfrm>
            <a:off x="9638949" y="5444456"/>
            <a:ext cx="2425448" cy="1342238"/>
          </a:xfrm>
          <a:prstGeom prst="rect">
            <a:avLst/>
          </a:prstGeom>
          <a:ln w="19050">
            <a:solidFill>
              <a:schemeClr val="tx1">
                <a:lumMod val="95000"/>
                <a:lumOff val="5000"/>
              </a:schemeClr>
            </a:solidFill>
          </a:ln>
        </p:spPr>
      </p:pic>
      <p:pic>
        <p:nvPicPr>
          <p:cNvPr id="8" name="Imagen 7"/>
          <p:cNvPicPr>
            <a:picLocks noChangeAspect="1"/>
          </p:cNvPicPr>
          <p:nvPr/>
        </p:nvPicPr>
        <p:blipFill>
          <a:blip r:embed="rId4"/>
          <a:stretch>
            <a:fillRect/>
          </a:stretch>
        </p:blipFill>
        <p:spPr>
          <a:xfrm>
            <a:off x="9554400" y="54302"/>
            <a:ext cx="2594545" cy="5335853"/>
          </a:xfrm>
          <a:prstGeom prst="rect">
            <a:avLst/>
          </a:prstGeom>
          <a:ln>
            <a:solidFill>
              <a:schemeClr val="tx1">
                <a:lumMod val="95000"/>
                <a:lumOff val="5000"/>
              </a:schemeClr>
            </a:solidFill>
          </a:ln>
        </p:spPr>
      </p:pic>
      <p:sp>
        <p:nvSpPr>
          <p:cNvPr id="9" name="CuadroTexto 8"/>
          <p:cNvSpPr txBox="1"/>
          <p:nvPr/>
        </p:nvSpPr>
        <p:spPr>
          <a:xfrm>
            <a:off x="3575957" y="702129"/>
            <a:ext cx="4310743" cy="369332"/>
          </a:xfrm>
          <a:prstGeom prst="rect">
            <a:avLst/>
          </a:prstGeom>
          <a:noFill/>
        </p:spPr>
        <p:txBody>
          <a:bodyPr wrap="square" rtlCol="0">
            <a:spAutoFit/>
          </a:bodyPr>
          <a:lstStyle/>
          <a:p>
            <a:pPr algn="ctr"/>
            <a:r>
              <a:rPr lang="es-PE" b="1" dirty="0"/>
              <a:t>AMBITO DE INTERVENCION</a:t>
            </a:r>
          </a:p>
        </p:txBody>
      </p:sp>
    </p:spTree>
    <p:extLst>
      <p:ext uri="{BB962C8B-B14F-4D97-AF65-F5344CB8AC3E}">
        <p14:creationId xmlns:p14="http://schemas.microsoft.com/office/powerpoint/2010/main" val="1714738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00928D-9FFC-4E8A-9ADE-10137435C547}"/>
              </a:ext>
            </a:extLst>
          </p:cNvPr>
          <p:cNvSpPr>
            <a:spLocks noGrp="1"/>
          </p:cNvSpPr>
          <p:nvPr>
            <p:ph type="title"/>
          </p:nvPr>
        </p:nvSpPr>
        <p:spPr/>
        <p:txBody>
          <a:bodyPr/>
          <a:lstStyle/>
          <a:p>
            <a:r>
              <a:rPr lang="es-ES" sz="3600" b="1" dirty="0">
                <a:solidFill>
                  <a:srgbClr val="FFC000"/>
                </a:solidFill>
                <a:latin typeface="+mn-lt"/>
              </a:rPr>
              <a:t>Función Turismo</a:t>
            </a:r>
            <a:endParaRPr lang="es-PE" dirty="0">
              <a:solidFill>
                <a:srgbClr val="FFC000"/>
              </a:solidFill>
            </a:endParaRPr>
          </a:p>
        </p:txBody>
      </p:sp>
      <p:sp>
        <p:nvSpPr>
          <p:cNvPr id="3" name="Marcador de contenido 2">
            <a:extLst>
              <a:ext uri="{FF2B5EF4-FFF2-40B4-BE49-F238E27FC236}">
                <a16:creationId xmlns:a16="http://schemas.microsoft.com/office/drawing/2014/main" id="{C16990E7-A1D8-497C-8C5A-3BCEDCED7D5D}"/>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C9E7C3E0-321A-409D-A84E-F0A46236DF01}"/>
              </a:ext>
            </a:extLst>
          </p:cNvPr>
          <p:cNvSpPr>
            <a:spLocks noGrp="1"/>
          </p:cNvSpPr>
          <p:nvPr>
            <p:ph type="body" sz="half" idx="2"/>
          </p:nvPr>
        </p:nvSpPr>
        <p:spPr>
          <a:xfrm>
            <a:off x="457200" y="2926080"/>
            <a:ext cx="3200400" cy="646679"/>
          </a:xfrm>
        </p:spPr>
        <p:txBody>
          <a:bodyPr/>
          <a:lstStyle/>
          <a:p>
            <a:r>
              <a:rPr lang="es-ES" dirty="0"/>
              <a:t>02 </a:t>
            </a:r>
            <a:r>
              <a:rPr lang="es-PE" dirty="0"/>
              <a:t>Proyectos de Inversión en Proceso de Formulación </a:t>
            </a:r>
            <a:r>
              <a:rPr lang="es-ES" dirty="0"/>
              <a:t>(Concluidos)</a:t>
            </a:r>
            <a:r>
              <a:rPr lang="es-PE" dirty="0"/>
              <a:t>. </a:t>
            </a:r>
          </a:p>
        </p:txBody>
      </p:sp>
      <p:pic>
        <p:nvPicPr>
          <p:cNvPr id="20482" name="Picture 2" descr="Imagen relacionada">
            <a:extLst>
              <a:ext uri="{FF2B5EF4-FFF2-40B4-BE49-F238E27FC236}">
                <a16:creationId xmlns:a16="http://schemas.microsoft.com/office/drawing/2014/main" id="{8FA0C225-B893-4AC1-A737-6F39CBA4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672"/>
          <a:stretch/>
        </p:blipFill>
        <p:spPr bwMode="auto">
          <a:xfrm>
            <a:off x="4083834" y="0"/>
            <a:ext cx="810816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801C1F75-79E0-45A8-ADBC-6E77BC892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731"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51683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326333" y="311277"/>
            <a:ext cx="1135100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b="1" dirty="0">
                <a:ln w="0"/>
                <a:solidFill>
                  <a:schemeClr val="accent6">
                    <a:lumMod val="75000"/>
                  </a:schemeClr>
                </a:solidFill>
                <a:latin typeface="+mn-lt"/>
              </a:rPr>
              <a:t>Proyectos de Inversión en Proceso de Formulación – </a:t>
            </a:r>
            <a:r>
              <a:rPr lang="es-MX" sz="2800" b="1" dirty="0">
                <a:ln w="0"/>
                <a:solidFill>
                  <a:schemeClr val="accent6">
                    <a:lumMod val="75000"/>
                  </a:schemeClr>
                </a:solidFill>
                <a:latin typeface="+mn-lt"/>
                <a:ea typeface="+mj-ea"/>
                <a:cs typeface="+mj-cs"/>
              </a:rPr>
              <a:t>2020</a:t>
            </a:r>
          </a:p>
        </p:txBody>
      </p:sp>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4175151" y="837218"/>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Turismo</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E960BF2E-0CCD-4AE3-A631-3B954F505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2">
            <a:extLst>
              <a:ext uri="{FF2B5EF4-FFF2-40B4-BE49-F238E27FC236}">
                <a16:creationId xmlns:a16="http://schemas.microsoft.com/office/drawing/2014/main" id="{CA1D2958-F8A9-4985-9643-6A00F7B395FD}"/>
              </a:ext>
            </a:extLst>
          </p:cNvPr>
          <p:cNvGraphicFramePr>
            <a:graphicFrameLocks noGrp="1"/>
          </p:cNvGraphicFramePr>
          <p:nvPr>
            <p:extLst>
              <p:ext uri="{D42A27DB-BD31-4B8C-83A1-F6EECF244321}">
                <p14:modId xmlns:p14="http://schemas.microsoft.com/office/powerpoint/2010/main" val="2132502184"/>
              </p:ext>
            </p:extLst>
          </p:nvPr>
        </p:nvGraphicFramePr>
        <p:xfrm>
          <a:off x="635870" y="1689216"/>
          <a:ext cx="11087150" cy="3239401"/>
        </p:xfrm>
        <a:graphic>
          <a:graphicData uri="http://schemas.openxmlformats.org/drawingml/2006/table">
            <a:tbl>
              <a:tblPr>
                <a:tableStyleId>{BDBED569-4797-4DF1-A0F4-6AAB3CD982D8}</a:tableStyleId>
              </a:tblPr>
              <a:tblGrid>
                <a:gridCol w="821770">
                  <a:extLst>
                    <a:ext uri="{9D8B030D-6E8A-4147-A177-3AD203B41FA5}">
                      <a16:colId xmlns:a16="http://schemas.microsoft.com/office/drawing/2014/main" val="2295425636"/>
                    </a:ext>
                  </a:extLst>
                </a:gridCol>
                <a:gridCol w="821770">
                  <a:extLst>
                    <a:ext uri="{9D8B030D-6E8A-4147-A177-3AD203B41FA5}">
                      <a16:colId xmlns:a16="http://schemas.microsoft.com/office/drawing/2014/main" val="1373555936"/>
                    </a:ext>
                  </a:extLst>
                </a:gridCol>
                <a:gridCol w="1805199">
                  <a:extLst>
                    <a:ext uri="{9D8B030D-6E8A-4147-A177-3AD203B41FA5}">
                      <a16:colId xmlns:a16="http://schemas.microsoft.com/office/drawing/2014/main" val="3912978355"/>
                    </a:ext>
                  </a:extLst>
                </a:gridCol>
                <a:gridCol w="1050786">
                  <a:extLst>
                    <a:ext uri="{9D8B030D-6E8A-4147-A177-3AD203B41FA5}">
                      <a16:colId xmlns:a16="http://schemas.microsoft.com/office/drawing/2014/main" val="2243966637"/>
                    </a:ext>
                  </a:extLst>
                </a:gridCol>
                <a:gridCol w="1081098">
                  <a:extLst>
                    <a:ext uri="{9D8B030D-6E8A-4147-A177-3AD203B41FA5}">
                      <a16:colId xmlns:a16="http://schemas.microsoft.com/office/drawing/2014/main" val="3268264877"/>
                    </a:ext>
                  </a:extLst>
                </a:gridCol>
                <a:gridCol w="808298">
                  <a:extLst>
                    <a:ext uri="{9D8B030D-6E8A-4147-A177-3AD203B41FA5}">
                      <a16:colId xmlns:a16="http://schemas.microsoft.com/office/drawing/2014/main" val="3361902195"/>
                    </a:ext>
                  </a:extLst>
                </a:gridCol>
                <a:gridCol w="1081098">
                  <a:extLst>
                    <a:ext uri="{9D8B030D-6E8A-4147-A177-3AD203B41FA5}">
                      <a16:colId xmlns:a16="http://schemas.microsoft.com/office/drawing/2014/main" val="3059890218"/>
                    </a:ext>
                  </a:extLst>
                </a:gridCol>
                <a:gridCol w="1242757">
                  <a:extLst>
                    <a:ext uri="{9D8B030D-6E8A-4147-A177-3AD203B41FA5}">
                      <a16:colId xmlns:a16="http://schemas.microsoft.com/office/drawing/2014/main" val="3431367910"/>
                    </a:ext>
                  </a:extLst>
                </a:gridCol>
                <a:gridCol w="1050786">
                  <a:extLst>
                    <a:ext uri="{9D8B030D-6E8A-4147-A177-3AD203B41FA5}">
                      <a16:colId xmlns:a16="http://schemas.microsoft.com/office/drawing/2014/main" val="1914422735"/>
                    </a:ext>
                  </a:extLst>
                </a:gridCol>
                <a:gridCol w="1323588">
                  <a:extLst>
                    <a:ext uri="{9D8B030D-6E8A-4147-A177-3AD203B41FA5}">
                      <a16:colId xmlns:a16="http://schemas.microsoft.com/office/drawing/2014/main" val="2201503780"/>
                    </a:ext>
                  </a:extLst>
                </a:gridCol>
              </a:tblGrid>
              <a:tr h="139584">
                <a:tc>
                  <a:txBody>
                    <a:bodyPr/>
                    <a:lstStyle/>
                    <a:p>
                      <a:pPr algn="ctr" rtl="0" fontAlgn="ctr"/>
                      <a:r>
                        <a:rPr lang="es-PE" sz="1000" b="1" u="none" strike="noStrike" dirty="0" err="1">
                          <a:effectLst/>
                        </a:rPr>
                        <a:t>N°</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CUI / IDEA</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NOMBRE DEL PROYECTO DE INVERSIÓN</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FECHA DE INICIO DE FORMULACIÓN</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CONCLUSIÓN</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Estado Situacional</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TIEMPO TRANSCURRIDO</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MONTO DE INVERSIÓN S/</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ALCANCE</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OBSERVACIONES</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extLst>
                  <a:ext uri="{0D108BD9-81ED-4DB2-BD59-A6C34878D82A}">
                    <a16:rowId xmlns:a16="http://schemas.microsoft.com/office/drawing/2014/main" val="2172650875"/>
                  </a:ext>
                </a:extLst>
              </a:tr>
              <a:tr h="1059336">
                <a:tc>
                  <a:txBody>
                    <a:bodyPr/>
                    <a:lstStyle/>
                    <a:p>
                      <a:pPr algn="ctr" rtl="0" fontAlgn="ctr"/>
                      <a:r>
                        <a:rPr lang="es-PE" sz="1000" u="none" strike="noStrike" dirty="0">
                          <a:effectLst/>
                        </a:rPr>
                        <a:t>1</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49488</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just" rtl="0" fontAlgn="ctr"/>
                      <a:r>
                        <a:rPr lang="es-PE" sz="1000" u="none" strike="noStrike" dirty="0">
                          <a:effectLst/>
                        </a:rPr>
                        <a:t>"Mejoramiento y creación de servicios turísticos públicos en el cañón del Apurímac, distritos de Curahuasi, san pedro de Cachora, Huanipaca, Tamburco y Abancay - región Apurímac” </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01/10/2019</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31/04/2020</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a:effectLst/>
                        </a:rPr>
                        <a:t>Concluido</a:t>
                      </a:r>
                      <a:endParaRPr lang="es-PE" sz="10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a:effectLst/>
                        </a:rPr>
                        <a:t>10 Meses.</a:t>
                      </a:r>
                      <a:endParaRPr lang="es-PE" sz="1000" b="0" i="0" u="none" strike="noStrike">
                        <a:solidFill>
                          <a:srgbClr val="000000"/>
                        </a:solidFill>
                        <a:effectLst/>
                        <a:latin typeface="Arial Narrow" panose="020B0606020202030204" pitchFamily="34" charset="0"/>
                      </a:endParaRPr>
                    </a:p>
                  </a:txBody>
                  <a:tcPr marL="9177" marR="9177" marT="9177" marB="0" anchor="ctr"/>
                </a:tc>
                <a:tc>
                  <a:txBody>
                    <a:bodyPr/>
                    <a:lstStyle/>
                    <a:p>
                      <a:pPr algn="r" rtl="0" fontAlgn="ctr"/>
                      <a:r>
                        <a:rPr lang="es-PE" sz="1000" u="none" strike="noStrike" dirty="0">
                          <a:effectLst/>
                        </a:rPr>
                        <a:t>50,000,000.00</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l" rtl="0" fontAlgn="ctr">
                        <a:buClr>
                          <a:srgbClr val="000000"/>
                        </a:buClr>
                        <a:buSzPts val="1000"/>
                        <a:buFont typeface="Arial Narrow" panose="020B0606020202030204" pitchFamily="34" charset="0"/>
                        <a:buNone/>
                      </a:pPr>
                      <a:r>
                        <a:rPr lang="es-PE" sz="1000" b="0" u="none" strike="noStrike" dirty="0">
                          <a:solidFill>
                            <a:schemeClr val="tx1"/>
                          </a:solidFill>
                          <a:effectLst/>
                        </a:rPr>
                        <a:t>05 distritos</a:t>
                      </a:r>
                      <a:endParaRPr lang="es-PE" sz="1000" b="0" i="0" u="none" strike="noStrike" dirty="0">
                        <a:solidFill>
                          <a:schemeClr val="tx1"/>
                        </a:solidFill>
                        <a:effectLst/>
                        <a:latin typeface="Arial Narrow" panose="020B0606020202030204" pitchFamily="34" charset="0"/>
                      </a:endParaRPr>
                    </a:p>
                  </a:txBody>
                  <a:tcPr marL="165193" marR="9177" marT="9177" marB="0" anchor="ctr"/>
                </a:tc>
                <a:tc>
                  <a:txBody>
                    <a:bodyPr/>
                    <a:lstStyle/>
                    <a:p>
                      <a:pPr algn="just" rtl="0" fontAlgn="ctr">
                        <a:buClr>
                          <a:srgbClr val="000000"/>
                        </a:buClr>
                        <a:buSzPts val="1000"/>
                        <a:buFont typeface="Arial Narrow" panose="020B0606020202030204" pitchFamily="34" charset="0"/>
                        <a:buNone/>
                      </a:pPr>
                      <a:r>
                        <a:rPr lang="es-PE" sz="1000" b="0" u="none" strike="noStrike" dirty="0">
                          <a:solidFill>
                            <a:srgbClr val="000000"/>
                          </a:solidFill>
                          <a:effectLst/>
                        </a:rPr>
                        <a:t>• A la fecha en proceso de registro, aprobación y viabilidad.         </a:t>
                      </a:r>
                    </a:p>
                    <a:p>
                      <a:pPr algn="just" rtl="0" fontAlgn="ctr">
                        <a:buClr>
                          <a:srgbClr val="000000"/>
                        </a:buClr>
                        <a:buSzPts val="1000"/>
                        <a:buFont typeface="Arial Narrow" panose="020B0606020202030204" pitchFamily="34" charset="0"/>
                        <a:buNone/>
                      </a:pPr>
                      <a:r>
                        <a:rPr lang="es-PE" sz="1000" b="0" u="none" strike="noStrike" dirty="0">
                          <a:solidFill>
                            <a:srgbClr val="000000"/>
                          </a:solidFill>
                          <a:effectLst/>
                        </a:rPr>
                        <a:t>•  El tiempo transcurrido fue por el  levantamiento de observaciones y trámites de donaciones de terrenos de las comunidades beneficiarias. </a:t>
                      </a:r>
                      <a:endParaRPr lang="es-PE" sz="1000" b="0" i="0" u="none" strike="noStrike" dirty="0">
                        <a:solidFill>
                          <a:srgbClr val="000000"/>
                        </a:solidFill>
                        <a:effectLst/>
                        <a:latin typeface="Arial Narrow" panose="020B0606020202030204" pitchFamily="34" charset="0"/>
                      </a:endParaRPr>
                    </a:p>
                  </a:txBody>
                  <a:tcPr marL="9177" marR="9177" marT="9177" marB="0" anchor="ctr"/>
                </a:tc>
                <a:extLst>
                  <a:ext uri="{0D108BD9-81ED-4DB2-BD59-A6C34878D82A}">
                    <a16:rowId xmlns:a16="http://schemas.microsoft.com/office/drawing/2014/main" val="3232264256"/>
                  </a:ext>
                </a:extLst>
              </a:tr>
              <a:tr h="1392247">
                <a:tc>
                  <a:txBody>
                    <a:bodyPr/>
                    <a:lstStyle/>
                    <a:p>
                      <a:pPr algn="ctr" rtl="0" fontAlgn="ctr"/>
                      <a:r>
                        <a:rPr lang="es-PE" sz="1000" u="none" strike="noStrike">
                          <a:effectLst/>
                        </a:rPr>
                        <a:t>2</a:t>
                      </a:r>
                      <a:endParaRPr lang="es-PE" sz="10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a:effectLst/>
                        </a:rPr>
                        <a:t>75659</a:t>
                      </a:r>
                      <a:endParaRPr lang="es-PE" sz="1000" b="0" i="0" u="none" strike="noStrike">
                        <a:solidFill>
                          <a:srgbClr val="000000"/>
                        </a:solidFill>
                        <a:effectLst/>
                        <a:latin typeface="Arial Narrow" panose="020B0606020202030204" pitchFamily="34" charset="0"/>
                      </a:endParaRPr>
                    </a:p>
                  </a:txBody>
                  <a:tcPr marL="9177" marR="9177" marT="9177" marB="0" anchor="ctr"/>
                </a:tc>
                <a:tc>
                  <a:txBody>
                    <a:bodyPr/>
                    <a:lstStyle/>
                    <a:p>
                      <a:pPr algn="just" rtl="0" fontAlgn="ctr"/>
                      <a:r>
                        <a:rPr lang="es-PE" sz="1000" u="none" strike="noStrike">
                          <a:effectLst/>
                        </a:rPr>
                        <a:t>“Mejoramiento de los servicios turísticos en el conjunto arqueológico de Saywite, distrito de Curahuasi, provincia de Abancay, región Apurímac” </a:t>
                      </a:r>
                      <a:endParaRPr lang="es-PE" sz="10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01/06/2020</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08/07/2020</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Concluido</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1.5 Meses</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r" rtl="0" fontAlgn="ctr"/>
                      <a:r>
                        <a:rPr lang="es-PE" sz="1000" u="none" strike="noStrike" dirty="0">
                          <a:effectLst/>
                        </a:rPr>
                        <a:t>2,875,615.78</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l" rtl="0" fontAlgn="ctr">
                        <a:buClr>
                          <a:srgbClr val="000000"/>
                        </a:buClr>
                        <a:buSzPts val="1000"/>
                        <a:buFont typeface="Arial Narrow" panose="020B0606020202030204" pitchFamily="34" charset="0"/>
                        <a:buNone/>
                      </a:pPr>
                      <a:r>
                        <a:rPr lang="es-PE" sz="1000" b="0" u="none" strike="noStrike" dirty="0">
                          <a:solidFill>
                            <a:srgbClr val="000000"/>
                          </a:solidFill>
                          <a:effectLst/>
                        </a:rPr>
                        <a:t>01 distrito</a:t>
                      </a:r>
                      <a:endParaRPr lang="es-PE" sz="1000" b="0" i="0" u="none" strike="noStrike" dirty="0">
                        <a:solidFill>
                          <a:srgbClr val="000000"/>
                        </a:solidFill>
                        <a:effectLst/>
                        <a:latin typeface="Arial Narrow" panose="020B0606020202030204" pitchFamily="34" charset="0"/>
                      </a:endParaRPr>
                    </a:p>
                  </a:txBody>
                  <a:tcPr marL="165193" marR="9177" marT="9177" marB="0" anchor="ctr"/>
                </a:tc>
                <a:tc>
                  <a:txBody>
                    <a:bodyPr/>
                    <a:lstStyle/>
                    <a:p>
                      <a:pPr algn="just" rtl="0" fontAlgn="ctr">
                        <a:buClr>
                          <a:srgbClr val="000000"/>
                        </a:buClr>
                        <a:buSzPts val="1000"/>
                        <a:buFont typeface="Arial Narrow" panose="020B0606020202030204" pitchFamily="34" charset="0"/>
                        <a:buNone/>
                      </a:pPr>
                      <a:r>
                        <a:rPr lang="es-PE" sz="1000" b="0" u="none" strike="noStrike" dirty="0">
                          <a:solidFill>
                            <a:srgbClr val="000000"/>
                          </a:solidFill>
                          <a:effectLst/>
                        </a:rPr>
                        <a:t>• Proceso de evaluación, registro, aprobación y viabilidad.  </a:t>
                      </a:r>
                    </a:p>
                    <a:p>
                      <a:pPr algn="just" rtl="0" fontAlgn="ctr">
                        <a:buClr>
                          <a:srgbClr val="000000"/>
                        </a:buClr>
                        <a:buSzPts val="1000"/>
                        <a:buFont typeface="Arial Narrow" panose="020B0606020202030204" pitchFamily="34" charset="0"/>
                        <a:buNone/>
                      </a:pPr>
                      <a:r>
                        <a:rPr lang="es-PE" sz="1000" b="0" u="none" strike="noStrike" dirty="0">
                          <a:solidFill>
                            <a:srgbClr val="000000"/>
                          </a:solidFill>
                          <a:effectLst/>
                        </a:rPr>
                        <a:t>• A la fecha esta pendiente la formalización de donación de terreno por parte de la comunidad de </a:t>
                      </a:r>
                      <a:r>
                        <a:rPr lang="es-PE" sz="1000" b="0" u="none" strike="noStrike" dirty="0" err="1">
                          <a:solidFill>
                            <a:srgbClr val="000000"/>
                          </a:solidFill>
                          <a:effectLst/>
                        </a:rPr>
                        <a:t>Saywite</a:t>
                      </a:r>
                      <a:r>
                        <a:rPr lang="es-PE" sz="1000" b="0" u="none" strike="noStrike" dirty="0">
                          <a:solidFill>
                            <a:srgbClr val="000000"/>
                          </a:solidFill>
                          <a:effectLst/>
                        </a:rPr>
                        <a:t>.</a:t>
                      </a:r>
                      <a:endParaRPr lang="es-PE" sz="1000" b="0" i="0" u="none" strike="noStrike" dirty="0">
                        <a:solidFill>
                          <a:srgbClr val="000000"/>
                        </a:solidFill>
                        <a:effectLst/>
                        <a:latin typeface="Arial Narrow" panose="020B0606020202030204" pitchFamily="34" charset="0"/>
                      </a:endParaRPr>
                    </a:p>
                  </a:txBody>
                  <a:tcPr marL="9177" marR="9177" marT="9177" marB="0" anchor="ctr"/>
                </a:tc>
                <a:extLst>
                  <a:ext uri="{0D108BD9-81ED-4DB2-BD59-A6C34878D82A}">
                    <a16:rowId xmlns:a16="http://schemas.microsoft.com/office/drawing/2014/main" val="2529905737"/>
                  </a:ext>
                </a:extLst>
              </a:tr>
            </a:tbl>
          </a:graphicData>
        </a:graphic>
      </p:graphicFrame>
    </p:spTree>
    <p:extLst>
      <p:ext uri="{BB962C8B-B14F-4D97-AF65-F5344CB8AC3E}">
        <p14:creationId xmlns:p14="http://schemas.microsoft.com/office/powerpoint/2010/main" val="227002726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74B00-F710-4A2E-8268-624B575D6234}"/>
              </a:ext>
            </a:extLst>
          </p:cNvPr>
          <p:cNvSpPr>
            <a:spLocks noGrp="1"/>
          </p:cNvSpPr>
          <p:nvPr>
            <p:ph type="title"/>
          </p:nvPr>
        </p:nvSpPr>
        <p:spPr/>
        <p:txBody>
          <a:bodyPr/>
          <a:lstStyle/>
          <a:p>
            <a:r>
              <a:rPr lang="es-ES" sz="3600" b="1" dirty="0">
                <a:solidFill>
                  <a:srgbClr val="FFC000"/>
                </a:solidFill>
                <a:latin typeface="+mn-lt"/>
              </a:rPr>
              <a:t>Función Planeamiento y Gestión</a:t>
            </a:r>
            <a:endParaRPr lang="es-PE" dirty="0">
              <a:solidFill>
                <a:srgbClr val="FFC000"/>
              </a:solidFill>
            </a:endParaRPr>
          </a:p>
        </p:txBody>
      </p:sp>
      <p:pic>
        <p:nvPicPr>
          <p:cNvPr id="24578" name="Picture 2">
            <a:extLst>
              <a:ext uri="{FF2B5EF4-FFF2-40B4-BE49-F238E27FC236}">
                <a16:creationId xmlns:a16="http://schemas.microsoft.com/office/drawing/2014/main" id="{853CEADB-17FA-40B7-804E-7549A7357EE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718" r="10740"/>
          <a:stretch/>
        </p:blipFill>
        <p:spPr bwMode="auto">
          <a:xfrm>
            <a:off x="4110086" y="3524"/>
            <a:ext cx="8081913" cy="6854476"/>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texto 3">
            <a:extLst>
              <a:ext uri="{FF2B5EF4-FFF2-40B4-BE49-F238E27FC236}">
                <a16:creationId xmlns:a16="http://schemas.microsoft.com/office/drawing/2014/main" id="{ACB71CE6-E422-41AE-9D05-EF51CEE2C35A}"/>
              </a:ext>
            </a:extLst>
          </p:cNvPr>
          <p:cNvSpPr>
            <a:spLocks noGrp="1"/>
          </p:cNvSpPr>
          <p:nvPr>
            <p:ph type="body" sz="half" idx="2"/>
          </p:nvPr>
        </p:nvSpPr>
        <p:spPr>
          <a:xfrm>
            <a:off x="457200" y="2892299"/>
            <a:ext cx="3200400" cy="3379124"/>
          </a:xfrm>
        </p:spPr>
        <p:txBody>
          <a:bodyPr/>
          <a:lstStyle/>
          <a:p>
            <a:r>
              <a:rPr lang="es-PE" dirty="0"/>
              <a:t>04 Proyectos Viables.</a:t>
            </a:r>
          </a:p>
          <a:p>
            <a:r>
              <a:rPr lang="es-PE" dirty="0"/>
              <a:t>05 Proyectos Concluidos.</a:t>
            </a:r>
          </a:p>
          <a:p>
            <a:r>
              <a:rPr lang="es-PE" dirty="0"/>
              <a:t>03 En Idea.</a:t>
            </a:r>
          </a:p>
          <a:p>
            <a:endParaRPr lang="es-PE" dirty="0"/>
          </a:p>
          <a:p>
            <a:endParaRPr lang="es-PE" dirty="0"/>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4FEF1FE5-7D8F-4058-9B8D-85BDA55ABA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887" y="358926"/>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1082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5;p13">
            <a:extLst>
              <a:ext uri="{FF2B5EF4-FFF2-40B4-BE49-F238E27FC236}">
                <a16:creationId xmlns:a16="http://schemas.microsoft.com/office/drawing/2014/main" id="{6C0F00E2-765C-4B44-BEE0-055B291C14BB}"/>
              </a:ext>
            </a:extLst>
          </p:cNvPr>
          <p:cNvSpPr txBox="1">
            <a:spLocks/>
          </p:cNvSpPr>
          <p:nvPr/>
        </p:nvSpPr>
        <p:spPr>
          <a:xfrm>
            <a:off x="1148007" y="290346"/>
            <a:ext cx="10670224" cy="77552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667" dirty="0">
                <a:effectLst>
                  <a:outerShdw blurRad="38100" dist="38100" dir="2700000" algn="tl">
                    <a:srgbClr val="000000">
                      <a:alpha val="43137"/>
                    </a:srgbClr>
                  </a:outerShdw>
                </a:effectLst>
              </a:rPr>
              <a:t>Proyectos de Inversión Formulados – 2020 </a:t>
            </a:r>
            <a:r>
              <a:rPr lang="es-PE" sz="2667" dirty="0">
                <a:effectLst>
                  <a:outerShdw blurRad="38100" dist="38100" dir="2700000" algn="tl">
                    <a:srgbClr val="000000">
                      <a:alpha val="43137"/>
                    </a:srgbClr>
                  </a:outerShdw>
                </a:effectLst>
              </a:rPr>
              <a:t>- Función Planeamiento gestión y Reserva de la Contingencia</a:t>
            </a:r>
            <a:endParaRPr lang="es-MX" sz="2667" dirty="0">
              <a:effectLst>
                <a:outerShdw blurRad="38100" dist="38100" dir="2700000" algn="tl">
                  <a:srgbClr val="000000">
                    <a:alpha val="43137"/>
                  </a:srgbClr>
                </a:outerShdw>
              </a:effectLst>
            </a:endParaRPr>
          </a:p>
        </p:txBody>
      </p:sp>
      <p:sp>
        <p:nvSpPr>
          <p:cNvPr id="7" name="CuadroTexto 6">
            <a:extLst>
              <a:ext uri="{FF2B5EF4-FFF2-40B4-BE49-F238E27FC236}">
                <a16:creationId xmlns:a16="http://schemas.microsoft.com/office/drawing/2014/main" id="{835E9DF3-52E4-4BCD-BF18-C4825A4915F1}"/>
              </a:ext>
            </a:extLst>
          </p:cNvPr>
          <p:cNvSpPr txBox="1"/>
          <p:nvPr/>
        </p:nvSpPr>
        <p:spPr>
          <a:xfrm>
            <a:off x="11319871" y="5964290"/>
            <a:ext cx="996719" cy="913007"/>
          </a:xfrm>
          <a:prstGeom prst="rect">
            <a:avLst/>
          </a:prstGeom>
          <a:noFill/>
        </p:spPr>
        <p:txBody>
          <a:bodyPr wrap="square" rtlCol="0">
            <a:spAutoFit/>
          </a:bodyPr>
          <a:lstStyle/>
          <a:p>
            <a:r>
              <a:rPr lang="es-PE" sz="5333" dirty="0">
                <a:solidFill>
                  <a:srgbClr val="0000CC"/>
                </a:solidFill>
              </a:rPr>
              <a:t>…</a:t>
            </a:r>
          </a:p>
        </p:txBody>
      </p:sp>
      <p:graphicFrame>
        <p:nvGraphicFramePr>
          <p:cNvPr id="2" name="Tabla 1">
            <a:extLst>
              <a:ext uri="{FF2B5EF4-FFF2-40B4-BE49-F238E27FC236}">
                <a16:creationId xmlns:a16="http://schemas.microsoft.com/office/drawing/2014/main" id="{D981FE68-FFEE-4185-96E8-9429CD6B5FD2}"/>
              </a:ext>
            </a:extLst>
          </p:cNvPr>
          <p:cNvGraphicFramePr>
            <a:graphicFrameLocks noGrp="1"/>
          </p:cNvGraphicFramePr>
          <p:nvPr>
            <p:extLst>
              <p:ext uri="{D42A27DB-BD31-4B8C-83A1-F6EECF244321}">
                <p14:modId xmlns:p14="http://schemas.microsoft.com/office/powerpoint/2010/main" val="416288631"/>
              </p:ext>
            </p:extLst>
          </p:nvPr>
        </p:nvGraphicFramePr>
        <p:xfrm>
          <a:off x="163161" y="1267513"/>
          <a:ext cx="11756696" cy="4673220"/>
        </p:xfrm>
        <a:graphic>
          <a:graphicData uri="http://schemas.openxmlformats.org/drawingml/2006/table">
            <a:tbl>
              <a:tblPr>
                <a:tableStyleId>{BDBED569-4797-4DF1-A0F4-6AAB3CD982D8}</a:tableStyleId>
              </a:tblPr>
              <a:tblGrid>
                <a:gridCol w="386346">
                  <a:extLst>
                    <a:ext uri="{9D8B030D-6E8A-4147-A177-3AD203B41FA5}">
                      <a16:colId xmlns:a16="http://schemas.microsoft.com/office/drawing/2014/main" val="562827258"/>
                    </a:ext>
                  </a:extLst>
                </a:gridCol>
                <a:gridCol w="868973">
                  <a:extLst>
                    <a:ext uri="{9D8B030D-6E8A-4147-A177-3AD203B41FA5}">
                      <a16:colId xmlns:a16="http://schemas.microsoft.com/office/drawing/2014/main" val="2625096202"/>
                    </a:ext>
                  </a:extLst>
                </a:gridCol>
                <a:gridCol w="3210403">
                  <a:extLst>
                    <a:ext uri="{9D8B030D-6E8A-4147-A177-3AD203B41FA5}">
                      <a16:colId xmlns:a16="http://schemas.microsoft.com/office/drawing/2014/main" val="2547481261"/>
                    </a:ext>
                  </a:extLst>
                </a:gridCol>
                <a:gridCol w="914320">
                  <a:extLst>
                    <a:ext uri="{9D8B030D-6E8A-4147-A177-3AD203B41FA5}">
                      <a16:colId xmlns:a16="http://schemas.microsoft.com/office/drawing/2014/main" val="3713959904"/>
                    </a:ext>
                  </a:extLst>
                </a:gridCol>
                <a:gridCol w="867941">
                  <a:extLst>
                    <a:ext uri="{9D8B030D-6E8A-4147-A177-3AD203B41FA5}">
                      <a16:colId xmlns:a16="http://schemas.microsoft.com/office/drawing/2014/main" val="2856061627"/>
                    </a:ext>
                  </a:extLst>
                </a:gridCol>
                <a:gridCol w="967324">
                  <a:extLst>
                    <a:ext uri="{9D8B030D-6E8A-4147-A177-3AD203B41FA5}">
                      <a16:colId xmlns:a16="http://schemas.microsoft.com/office/drawing/2014/main" val="2811025133"/>
                    </a:ext>
                  </a:extLst>
                </a:gridCol>
                <a:gridCol w="1066706">
                  <a:extLst>
                    <a:ext uri="{9D8B030D-6E8A-4147-A177-3AD203B41FA5}">
                      <a16:colId xmlns:a16="http://schemas.microsoft.com/office/drawing/2014/main" val="2148152452"/>
                    </a:ext>
                  </a:extLst>
                </a:gridCol>
                <a:gridCol w="956923">
                  <a:extLst>
                    <a:ext uri="{9D8B030D-6E8A-4147-A177-3AD203B41FA5}">
                      <a16:colId xmlns:a16="http://schemas.microsoft.com/office/drawing/2014/main" val="1315150897"/>
                    </a:ext>
                  </a:extLst>
                </a:gridCol>
                <a:gridCol w="1041657">
                  <a:extLst>
                    <a:ext uri="{9D8B030D-6E8A-4147-A177-3AD203B41FA5}">
                      <a16:colId xmlns:a16="http://schemas.microsoft.com/office/drawing/2014/main" val="1915352711"/>
                    </a:ext>
                  </a:extLst>
                </a:gridCol>
                <a:gridCol w="1476103">
                  <a:extLst>
                    <a:ext uri="{9D8B030D-6E8A-4147-A177-3AD203B41FA5}">
                      <a16:colId xmlns:a16="http://schemas.microsoft.com/office/drawing/2014/main" val="285421813"/>
                    </a:ext>
                  </a:extLst>
                </a:gridCol>
              </a:tblGrid>
              <a:tr h="468731">
                <a:tc>
                  <a:txBody>
                    <a:bodyPr/>
                    <a:lstStyle/>
                    <a:p>
                      <a:pPr algn="ctr" rtl="0" fontAlgn="ctr"/>
                      <a:r>
                        <a:rPr lang="es-PE" sz="1050" b="1" u="none" strike="noStrike" dirty="0">
                          <a:effectLst/>
                        </a:rPr>
                        <a:t>N°</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CUI / IDEA</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NOMBRE DEL PROYECTO DE INVERSIÓN</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FECHA DE INICIO DE FORMULACIÓN</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CONCLUSIÓN</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Estado Situacional</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TIEMPO TRANSCURRIDO</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MONTO DE INVERSIÓN S/</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ALCANCE</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OBSERVACIONES</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extLst>
                  <a:ext uri="{0D108BD9-81ED-4DB2-BD59-A6C34878D82A}">
                    <a16:rowId xmlns:a16="http://schemas.microsoft.com/office/drawing/2014/main" val="2803175796"/>
                  </a:ext>
                </a:extLst>
              </a:tr>
              <a:tr h="1236893">
                <a:tc>
                  <a:txBody>
                    <a:bodyPr/>
                    <a:lstStyle/>
                    <a:p>
                      <a:pPr algn="ctr" rtl="0" fontAlgn="ctr"/>
                      <a:r>
                        <a:rPr lang="es-PE" sz="1050" u="none" strike="noStrike" dirty="0">
                          <a:effectLst/>
                        </a:rPr>
                        <a:t>1</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49512</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l" rtl="0" fontAlgn="ctr"/>
                      <a:r>
                        <a:rPr lang="es-PE" sz="1050" u="none" strike="noStrike" dirty="0">
                          <a:effectLst/>
                        </a:rPr>
                        <a:t>“MEJORAMIENTO DE LA PRESTACIÓN DE LOS SERVICIO DE LA DIRECCIÓN REGIONAL DE PESQUERÍA/DIREPRO EN 22 DISTRITOS DE LAS 7 PROVINCIAS DE LA REGIÓN APURÍMAC” </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a:effectLst/>
                        </a:rPr>
                        <a:t>01/08/2020</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a:effectLst/>
                        </a:rPr>
                        <a:t>31/12/2020</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solidFill>
                            <a:srgbClr val="FF0000"/>
                          </a:solidFill>
                          <a:effectLst/>
                        </a:rPr>
                        <a:t>VIABLE</a:t>
                      </a:r>
                      <a:endParaRPr lang="es-PE" sz="1050" b="0" i="0" u="none" strike="noStrike" dirty="0">
                        <a:solidFill>
                          <a:srgbClr val="FF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10 Meses</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r" rtl="0" fontAlgn="ctr"/>
                      <a:r>
                        <a:rPr lang="es-PE" sz="1050" u="none" strike="noStrike">
                          <a:effectLst/>
                        </a:rPr>
                        <a:t>3,433,062.38</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l" rtl="0" fontAlgn="ctr"/>
                      <a:r>
                        <a:rPr lang="es-PE" sz="1050" u="none" strike="noStrike">
                          <a:effectLst/>
                        </a:rPr>
                        <a:t>7 PROVINCIAS (22 DISTRITOS)</a:t>
                      </a:r>
                      <a:endParaRPr lang="es-PE" sz="1050" b="0" i="0" u="none" strike="noStrike">
                        <a:solidFill>
                          <a:srgbClr val="000000"/>
                        </a:solidFill>
                        <a:effectLst/>
                        <a:latin typeface="Arial Narrow" panose="020B0606020202030204" pitchFamily="34" charset="0"/>
                      </a:endParaRPr>
                    </a:p>
                  </a:txBody>
                  <a:tcPr marL="146874" marR="8160" marT="8160" marB="0" anchor="ctr"/>
                </a:tc>
                <a:tc>
                  <a:txBody>
                    <a:bodyPr/>
                    <a:lstStyle/>
                    <a:p>
                      <a:pPr algn="l" rtl="0" fontAlgn="ctr"/>
                      <a:r>
                        <a:rPr lang="es-PE" sz="1050" u="none" strike="noStrike" dirty="0">
                          <a:effectLst/>
                        </a:rPr>
                        <a:t>• En registro para su viabilidad.                           •  El tiempo transcurrido fue por la culminación del año fiscal.   </a:t>
                      </a:r>
                    </a:p>
                    <a:p>
                      <a:pPr algn="l" rtl="0" fontAlgn="ctr"/>
                      <a:r>
                        <a:rPr lang="es-PE" sz="1050" u="none" strike="noStrike" dirty="0">
                          <a:effectLst/>
                        </a:rPr>
                        <a:t>•  El personal no estuvo presente y no hubo continuidad.</a:t>
                      </a:r>
                      <a:endParaRPr lang="es-PE" sz="1050" b="0" i="0" u="none" strike="noStrike" dirty="0">
                        <a:solidFill>
                          <a:srgbClr val="000000"/>
                        </a:solidFill>
                        <a:effectLst/>
                        <a:latin typeface="Arial Narrow" panose="020B0606020202030204" pitchFamily="34" charset="0"/>
                      </a:endParaRPr>
                    </a:p>
                  </a:txBody>
                  <a:tcPr marL="8160" marR="8160" marT="8160" marB="0" anchor="ctr"/>
                </a:tc>
                <a:extLst>
                  <a:ext uri="{0D108BD9-81ED-4DB2-BD59-A6C34878D82A}">
                    <a16:rowId xmlns:a16="http://schemas.microsoft.com/office/drawing/2014/main" val="171745319"/>
                  </a:ext>
                </a:extLst>
              </a:tr>
              <a:tr h="1390526">
                <a:tc>
                  <a:txBody>
                    <a:bodyPr/>
                    <a:lstStyle/>
                    <a:p>
                      <a:pPr algn="ctr" rtl="0" fontAlgn="ctr"/>
                      <a:r>
                        <a:rPr lang="es-PE" sz="1050" u="none" strike="noStrike">
                          <a:effectLst/>
                        </a:rPr>
                        <a:t>2</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49546</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l" rtl="0" fontAlgn="ctr"/>
                      <a:r>
                        <a:rPr lang="es-PE" sz="1050" u="none" strike="noStrike">
                          <a:effectLst/>
                        </a:rPr>
                        <a:t>"MEJORAMIENTO Y AMPLIACIÓN DE LOS SERVICIOS DE LA DIRECCION REGIONAL DE LA PRODUCCION - DIRECCION DE INDUSTRIA, DE LA PROVINCIA DE ABANCAY DEL DEPARTAMENTO DE APURÍMAC"</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15/08/2019</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31/12/2019</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CONCLUIDO</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10 MESES</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r" rtl="0" fontAlgn="ctr"/>
                      <a:r>
                        <a:rPr lang="es-PE" sz="1050" u="none" strike="noStrike" dirty="0">
                          <a:effectLst/>
                        </a:rPr>
                        <a:t>11,042,405.06</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l" rtl="0" fontAlgn="ctr"/>
                      <a:r>
                        <a:rPr lang="es-PE" sz="1050" u="none" strike="noStrike" dirty="0">
                          <a:effectLst/>
                        </a:rPr>
                        <a:t>PROVINCIA DE ABANCAY</a:t>
                      </a:r>
                      <a:endParaRPr lang="es-PE" sz="1050" b="0" i="0" u="none" strike="noStrike" dirty="0">
                        <a:solidFill>
                          <a:srgbClr val="000000"/>
                        </a:solidFill>
                        <a:effectLst/>
                        <a:latin typeface="Arial Narrow" panose="020B0606020202030204" pitchFamily="34" charset="0"/>
                      </a:endParaRPr>
                    </a:p>
                  </a:txBody>
                  <a:tcPr marL="146874" marR="8160" marT="8160" marB="0" anchor="ctr"/>
                </a:tc>
                <a:tc>
                  <a:txBody>
                    <a:bodyPr/>
                    <a:lstStyle/>
                    <a:p>
                      <a:pPr algn="l" rtl="0" fontAlgn="ctr"/>
                      <a:r>
                        <a:rPr lang="es-PE" sz="1050" u="none" strike="noStrike" dirty="0">
                          <a:effectLst/>
                        </a:rPr>
                        <a:t>• A la fecha en proceso de registro, aprobación y viabilidad.            </a:t>
                      </a:r>
                    </a:p>
                    <a:p>
                      <a:pPr algn="l" rtl="0" fontAlgn="ctr"/>
                      <a:r>
                        <a:rPr lang="es-PE" sz="1050" u="none" strike="noStrike" dirty="0">
                          <a:effectLst/>
                        </a:rPr>
                        <a:t> • El tiempo transcurrido fue por la espera del convenio DREA - GORE para la transferencia del terreno en sesión de uso a favor del GORE.</a:t>
                      </a:r>
                      <a:endParaRPr lang="es-PE" sz="1050" b="0" i="0" u="none" strike="noStrike" dirty="0">
                        <a:solidFill>
                          <a:srgbClr val="000000"/>
                        </a:solidFill>
                        <a:effectLst/>
                        <a:latin typeface="Arial Narrow" panose="020B0606020202030204" pitchFamily="34" charset="0"/>
                      </a:endParaRPr>
                    </a:p>
                  </a:txBody>
                  <a:tcPr marL="8160" marR="8160" marT="8160" marB="0" anchor="ctr"/>
                </a:tc>
                <a:extLst>
                  <a:ext uri="{0D108BD9-81ED-4DB2-BD59-A6C34878D82A}">
                    <a16:rowId xmlns:a16="http://schemas.microsoft.com/office/drawing/2014/main" val="1860191606"/>
                  </a:ext>
                </a:extLst>
              </a:tr>
              <a:tr h="1390526">
                <a:tc>
                  <a:txBody>
                    <a:bodyPr/>
                    <a:lstStyle/>
                    <a:p>
                      <a:pPr algn="ctr" rtl="0" fontAlgn="ctr"/>
                      <a:r>
                        <a:rPr lang="es-PE" sz="1050" u="none" strike="noStrike" dirty="0">
                          <a:effectLst/>
                        </a:rPr>
                        <a:t>3</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fontAlgn="ctr"/>
                      <a:r>
                        <a:rPr lang="es-PE" sz="1050" u="none" strike="noStrike" dirty="0">
                          <a:effectLst/>
                        </a:rPr>
                        <a:t>49521</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l" rtl="0" fontAlgn="ctr"/>
                      <a:r>
                        <a:rPr lang="es-PE" sz="1050" u="none" strike="noStrike" dirty="0">
                          <a:effectLst/>
                        </a:rPr>
                        <a:t>“MEJORAMIENTO DE LOS SERVICIOS DE ASISTENCIA TÉCNICA Y PROMOCIÓN DE LA CADENA PRODUCTIVA DE LECHE DE CABRA EN 4 PROVINCIAS DEL DEPARTAMENTO DE APURÍMAC”.</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fontAlgn="ctr"/>
                      <a:r>
                        <a:rPr lang="es-PE" sz="1050" u="none" strike="noStrike">
                          <a:effectLst/>
                        </a:rPr>
                        <a:t>01/10/2019</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fontAlgn="ctr"/>
                      <a:r>
                        <a:rPr lang="es-PE" sz="1050" u="none" strike="noStrike">
                          <a:effectLst/>
                        </a:rPr>
                        <a:t>31/12/2019</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a:effectLst/>
                        </a:rPr>
                        <a:t>CONCLUIDO</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fontAlgn="ctr"/>
                      <a:r>
                        <a:rPr lang="es-PE" sz="1050" u="none" strike="noStrike">
                          <a:effectLst/>
                        </a:rPr>
                        <a:t>09 MESES</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r" fontAlgn="ctr"/>
                      <a:r>
                        <a:rPr lang="es-PE" sz="1050" u="none" strike="noStrike">
                          <a:effectLst/>
                        </a:rPr>
                        <a:t>3,606,589.76</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l" rtl="0" fontAlgn="ctr"/>
                      <a:r>
                        <a:rPr lang="es-PE" sz="1050" u="none" strike="noStrike" dirty="0">
                          <a:effectLst/>
                        </a:rPr>
                        <a:t>LAS PROVINCIAS DE AYMARAES, ABANCAY, ANDAHUAYLAS Y CHICNHEROS.</a:t>
                      </a:r>
                      <a:endParaRPr lang="es-PE" sz="1050" b="0" i="0" u="none" strike="noStrike" dirty="0">
                        <a:solidFill>
                          <a:srgbClr val="000000"/>
                        </a:solidFill>
                        <a:effectLst/>
                        <a:latin typeface="Arial Narrow" panose="020B0606020202030204" pitchFamily="34" charset="0"/>
                      </a:endParaRPr>
                    </a:p>
                  </a:txBody>
                  <a:tcPr marL="146874" marR="8160" marT="8160" marB="0" anchor="ctr"/>
                </a:tc>
                <a:tc>
                  <a:txBody>
                    <a:bodyPr/>
                    <a:lstStyle/>
                    <a:p>
                      <a:pPr algn="l" rtl="0" fontAlgn="ctr"/>
                      <a:r>
                        <a:rPr lang="es-PE" sz="1050" u="none" strike="noStrike" dirty="0">
                          <a:effectLst/>
                        </a:rPr>
                        <a:t>• En espera del convenio INIA - GORE                 para la transferencia del terreno en sesión de uso a favor del GORE.     </a:t>
                      </a:r>
                    </a:p>
                    <a:p>
                      <a:pPr algn="l" rtl="0" fontAlgn="ctr"/>
                      <a:r>
                        <a:rPr lang="es-PE" sz="1050" u="none" strike="noStrike" dirty="0">
                          <a:effectLst/>
                        </a:rPr>
                        <a:t>• Luego se procederá a la revisión, aprobación y viabilidad correspondiente.</a:t>
                      </a:r>
                      <a:endParaRPr lang="es-PE" sz="1050" b="0" i="0" u="none" strike="noStrike" dirty="0">
                        <a:solidFill>
                          <a:srgbClr val="000000"/>
                        </a:solidFill>
                        <a:effectLst/>
                        <a:latin typeface="Arial Narrow" panose="020B0606020202030204" pitchFamily="34" charset="0"/>
                      </a:endParaRPr>
                    </a:p>
                  </a:txBody>
                  <a:tcPr marL="8160" marR="8160" marT="8160" marB="0" anchor="ctr"/>
                </a:tc>
                <a:extLst>
                  <a:ext uri="{0D108BD9-81ED-4DB2-BD59-A6C34878D82A}">
                    <a16:rowId xmlns:a16="http://schemas.microsoft.com/office/drawing/2014/main" val="1924267807"/>
                  </a:ext>
                </a:extLst>
              </a:tr>
            </a:tbl>
          </a:graphicData>
        </a:graphic>
      </p:graphicFrame>
    </p:spTree>
    <p:extLst>
      <p:ext uri="{BB962C8B-B14F-4D97-AF65-F5344CB8AC3E}">
        <p14:creationId xmlns:p14="http://schemas.microsoft.com/office/powerpoint/2010/main" val="428158483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204683"/>
            <a:ext cx="10562741" cy="1375695"/>
          </a:xfrm>
          <a:prstGeom prst="rect">
            <a:avLst/>
          </a:prstGeom>
        </p:spPr>
        <p:txBody>
          <a:bodyPr spcFirstLastPara="1" vert="horz" wrap="square" lIns="0" tIns="0" rIns="0" bIns="0" rtlCol="0" anchor="b" anchorCtr="0">
            <a:noAutofit/>
          </a:bodyPr>
          <a:lstStyle/>
          <a:p>
            <a:pPr lvl="0" algn="ctr"/>
            <a:r>
              <a:rPr lang="en" sz="3200" dirty="0">
                <a:effectLst>
                  <a:outerShdw blurRad="38100" dist="38100" dir="2700000" algn="tl">
                    <a:srgbClr val="000000">
                      <a:alpha val="43137"/>
                    </a:srgbClr>
                  </a:outerShdw>
                </a:effectLst>
              </a:rPr>
              <a:t>Proyectos de Inversion para su Formulacion -2020 </a:t>
            </a:r>
            <a:br>
              <a:rPr lang="en" sz="3200" dirty="0">
                <a:effectLst>
                  <a:outerShdw blurRad="38100" dist="38100" dir="2700000" algn="tl">
                    <a:srgbClr val="000000">
                      <a:alpha val="43137"/>
                    </a:srgbClr>
                  </a:outerShdw>
                </a:effectLst>
              </a:rPr>
            </a:br>
            <a:r>
              <a:rPr lang="es-PE" sz="3200" dirty="0">
                <a:effectLst>
                  <a:outerShdw blurRad="38100" dist="38100" dir="2700000" algn="tl">
                    <a:srgbClr val="000000">
                      <a:alpha val="43137"/>
                    </a:srgbClr>
                  </a:outerShdw>
                </a:effectLst>
              </a:rPr>
              <a:t>Función: Planeamiento Gestión y Reserva de la Contingencia</a:t>
            </a:r>
            <a:endParaRPr sz="3200"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27</a:t>
            </a:fld>
            <a:endParaRPr/>
          </a:p>
        </p:txBody>
      </p:sp>
      <p:pic>
        <p:nvPicPr>
          <p:cNvPr id="3" name="Picture 2" descr="Iconos de computadora inicio botón firmar, inicio, firmar, en ...">
            <a:hlinkClick r:id="rId3" action="ppaction://hlinksldjump"/>
            <a:extLst>
              <a:ext uri="{FF2B5EF4-FFF2-40B4-BE49-F238E27FC236}">
                <a16:creationId xmlns:a16="http://schemas.microsoft.com/office/drawing/2014/main" id="{2DBE7494-F343-4B06-A69C-58A66B1F5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a 9">
            <a:extLst>
              <a:ext uri="{FF2B5EF4-FFF2-40B4-BE49-F238E27FC236}">
                <a16:creationId xmlns:a16="http://schemas.microsoft.com/office/drawing/2014/main" id="{0A4E4FCA-B173-40FD-BFB3-ADF3F3E56BAB}"/>
              </a:ext>
            </a:extLst>
          </p:cNvPr>
          <p:cNvGraphicFramePr>
            <a:graphicFrameLocks noGrp="1"/>
          </p:cNvGraphicFramePr>
          <p:nvPr>
            <p:extLst>
              <p:ext uri="{D42A27DB-BD31-4B8C-83A1-F6EECF244321}">
                <p14:modId xmlns:p14="http://schemas.microsoft.com/office/powerpoint/2010/main" val="3276382999"/>
              </p:ext>
            </p:extLst>
          </p:nvPr>
        </p:nvGraphicFramePr>
        <p:xfrm>
          <a:off x="792052" y="2036763"/>
          <a:ext cx="10837490" cy="3459410"/>
        </p:xfrm>
        <a:graphic>
          <a:graphicData uri="http://schemas.openxmlformats.org/drawingml/2006/table">
            <a:tbl>
              <a:tblPr>
                <a:tableStyleId>{BDBED569-4797-4DF1-A0F4-6AAB3CD982D8}</a:tableStyleId>
              </a:tblPr>
              <a:tblGrid>
                <a:gridCol w="803265">
                  <a:extLst>
                    <a:ext uri="{9D8B030D-6E8A-4147-A177-3AD203B41FA5}">
                      <a16:colId xmlns:a16="http://schemas.microsoft.com/office/drawing/2014/main" val="3518964973"/>
                    </a:ext>
                  </a:extLst>
                </a:gridCol>
                <a:gridCol w="803265">
                  <a:extLst>
                    <a:ext uri="{9D8B030D-6E8A-4147-A177-3AD203B41FA5}">
                      <a16:colId xmlns:a16="http://schemas.microsoft.com/office/drawing/2014/main" val="1455885248"/>
                    </a:ext>
                  </a:extLst>
                </a:gridCol>
                <a:gridCol w="1764548">
                  <a:extLst>
                    <a:ext uri="{9D8B030D-6E8A-4147-A177-3AD203B41FA5}">
                      <a16:colId xmlns:a16="http://schemas.microsoft.com/office/drawing/2014/main" val="2824567275"/>
                    </a:ext>
                  </a:extLst>
                </a:gridCol>
                <a:gridCol w="1027125">
                  <a:extLst>
                    <a:ext uri="{9D8B030D-6E8A-4147-A177-3AD203B41FA5}">
                      <a16:colId xmlns:a16="http://schemas.microsoft.com/office/drawing/2014/main" val="3576527073"/>
                    </a:ext>
                  </a:extLst>
                </a:gridCol>
                <a:gridCol w="1056755">
                  <a:extLst>
                    <a:ext uri="{9D8B030D-6E8A-4147-A177-3AD203B41FA5}">
                      <a16:colId xmlns:a16="http://schemas.microsoft.com/office/drawing/2014/main" val="1904287655"/>
                    </a:ext>
                  </a:extLst>
                </a:gridCol>
                <a:gridCol w="790096">
                  <a:extLst>
                    <a:ext uri="{9D8B030D-6E8A-4147-A177-3AD203B41FA5}">
                      <a16:colId xmlns:a16="http://schemas.microsoft.com/office/drawing/2014/main" val="997094531"/>
                    </a:ext>
                  </a:extLst>
                </a:gridCol>
                <a:gridCol w="1056755">
                  <a:extLst>
                    <a:ext uri="{9D8B030D-6E8A-4147-A177-3AD203B41FA5}">
                      <a16:colId xmlns:a16="http://schemas.microsoft.com/office/drawing/2014/main" val="2289542757"/>
                    </a:ext>
                  </a:extLst>
                </a:gridCol>
                <a:gridCol w="1214773">
                  <a:extLst>
                    <a:ext uri="{9D8B030D-6E8A-4147-A177-3AD203B41FA5}">
                      <a16:colId xmlns:a16="http://schemas.microsoft.com/office/drawing/2014/main" val="687267069"/>
                    </a:ext>
                  </a:extLst>
                </a:gridCol>
                <a:gridCol w="1027125">
                  <a:extLst>
                    <a:ext uri="{9D8B030D-6E8A-4147-A177-3AD203B41FA5}">
                      <a16:colId xmlns:a16="http://schemas.microsoft.com/office/drawing/2014/main" val="1595728409"/>
                    </a:ext>
                  </a:extLst>
                </a:gridCol>
                <a:gridCol w="1293783">
                  <a:extLst>
                    <a:ext uri="{9D8B030D-6E8A-4147-A177-3AD203B41FA5}">
                      <a16:colId xmlns:a16="http://schemas.microsoft.com/office/drawing/2014/main" val="1399854634"/>
                    </a:ext>
                  </a:extLst>
                </a:gridCol>
              </a:tblGrid>
              <a:tr h="514976">
                <a:tc>
                  <a:txBody>
                    <a:bodyPr/>
                    <a:lstStyle/>
                    <a:p>
                      <a:pPr algn="ctr" rtl="0" fontAlgn="ctr"/>
                      <a:r>
                        <a:rPr lang="es-PE" sz="1100" b="1" u="none" strike="noStrike" kern="1200" dirty="0">
                          <a:solidFill>
                            <a:schemeClr val="dk1"/>
                          </a:solidFill>
                          <a:effectLst/>
                        </a:rPr>
                        <a:t>N°</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CÓDIGO DE IDEA</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NOMBRE DEL PROYECTO DE INVERSIÓN</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FECHA DE INICIO DE FORMULACIÓN</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CONCLUSIÓN</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ESTADO SITUACIONAL</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TIEMPO TRANSCURRIDO</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INVERSIÓN ESTIMADO (s/.)</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ALCANCE</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Observaciones</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extLst>
                  <a:ext uri="{0D108BD9-81ED-4DB2-BD59-A6C34878D82A}">
                    <a16:rowId xmlns:a16="http://schemas.microsoft.com/office/drawing/2014/main" val="1317378091"/>
                  </a:ext>
                </a:extLst>
              </a:tr>
              <a:tr h="1029953">
                <a:tc>
                  <a:txBody>
                    <a:bodyPr/>
                    <a:lstStyle/>
                    <a:p>
                      <a:pPr algn="ctr" rtl="0" fontAlgn="ctr"/>
                      <a:r>
                        <a:rPr lang="es-PE" sz="1200" u="none" strike="noStrike" dirty="0">
                          <a:effectLst/>
                        </a:rPr>
                        <a:t>1</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dirty="0">
                          <a:effectLst/>
                        </a:rPr>
                        <a:t>49533</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l" rtl="0" fontAlgn="ctr"/>
                      <a:r>
                        <a:rPr lang="es-PE" sz="1200" u="none" strike="noStrike" dirty="0">
                          <a:effectLst/>
                        </a:rPr>
                        <a:t>"MEJORAMIENTO DEL SERVICIO DE APOYO PARA LA PRODUCCION DE HONGOS COMESTIBLES 5 PROVINCIAS DEL DEPARTAMENTO DE APURIMAC</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a:effectLst/>
                        </a:rPr>
                        <a:t>03/08/2020</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dirty="0">
                          <a:effectLst/>
                        </a:rPr>
                        <a:t>31/12/2020</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a:effectLst/>
                        </a:rPr>
                        <a:t>IDEA</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a:effectLst/>
                        </a:rPr>
                        <a:t>05 MESES</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r" rtl="0" fontAlgn="ctr"/>
                      <a:r>
                        <a:rPr lang="es-PE" sz="1200" u="none" strike="noStrike">
                          <a:effectLst/>
                        </a:rPr>
                        <a:t>5,185,155.00</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dirty="0">
                          <a:effectLst/>
                        </a:rPr>
                        <a:t>05 provincias</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just" rtl="0" fontAlgn="ctr"/>
                      <a:r>
                        <a:rPr lang="es-PE" sz="1200" u="none" strike="noStrike">
                          <a:effectLst/>
                        </a:rPr>
                        <a:t>Elaboración del PDT.</a:t>
                      </a:r>
                      <a:endParaRPr lang="es-PE" sz="1200" b="0" i="0" u="none" strike="noStrike">
                        <a:solidFill>
                          <a:srgbClr val="000000"/>
                        </a:solidFill>
                        <a:effectLst/>
                        <a:latin typeface="Arial Narrow" panose="020B0606020202030204" pitchFamily="34" charset="0"/>
                      </a:endParaRPr>
                    </a:p>
                  </a:txBody>
                  <a:tcPr marL="9177" marR="9177" marT="9177" marB="0" anchor="ctr"/>
                </a:tc>
                <a:extLst>
                  <a:ext uri="{0D108BD9-81ED-4DB2-BD59-A6C34878D82A}">
                    <a16:rowId xmlns:a16="http://schemas.microsoft.com/office/drawing/2014/main" val="359020027"/>
                  </a:ext>
                </a:extLst>
              </a:tr>
              <a:tr h="1519226">
                <a:tc>
                  <a:txBody>
                    <a:bodyPr/>
                    <a:lstStyle/>
                    <a:p>
                      <a:pPr algn="ctr" rtl="0" fontAlgn="ctr"/>
                      <a:r>
                        <a:rPr lang="es-PE" sz="1200" u="none" strike="noStrike">
                          <a:effectLst/>
                        </a:rPr>
                        <a:t>2</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a:effectLst/>
                        </a:rPr>
                        <a:t>49538</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l" rtl="0" fontAlgn="ctr"/>
                      <a:r>
                        <a:rPr lang="es-PE" sz="1200" u="none" strike="noStrike" dirty="0">
                          <a:effectLst/>
                        </a:rPr>
                        <a:t>"CREACIÓN DE SERVICIOS DEL CENTRO DE INNOVACIÓN TECNOLÓGICA - CITE ACUÍCOLA EN LAS 7 PROVINCIAS DEL DEPARTAMENTO </a:t>
                      </a:r>
                      <a:r>
                        <a:rPr lang="es-PE" sz="1200" u="none" strike="noStrike">
                          <a:effectLst/>
                        </a:rPr>
                        <a:t>DE APURÍMAC"</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dirty="0">
                          <a:effectLst/>
                        </a:rPr>
                        <a:t>-</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dirty="0">
                          <a:effectLst/>
                        </a:rPr>
                        <a:t>-</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dirty="0">
                          <a:effectLst/>
                        </a:rPr>
                        <a:t>IDEA</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dirty="0">
                          <a:effectLst/>
                        </a:rPr>
                        <a:t>-</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r" rtl="0" fontAlgn="ctr"/>
                      <a:r>
                        <a:rPr lang="es-PE" sz="1200" u="none" strike="noStrike" dirty="0">
                          <a:effectLst/>
                        </a:rPr>
                        <a:t>15,613,021.57</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dirty="0">
                          <a:effectLst/>
                        </a:rPr>
                        <a:t>07 PROVINCIAS</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just" rtl="0" fontAlgn="ctr"/>
                      <a:r>
                        <a:rPr lang="es-PE" sz="1200" u="none" strike="noStrike" dirty="0">
                          <a:effectLst/>
                        </a:rPr>
                        <a:t>No se iniciara la formulación ya que no cuenta con la Resolución de Creación del CITE de parte del Ministerio de la Producción y no cuenta con terreno propio.</a:t>
                      </a:r>
                      <a:endParaRPr lang="es-PE" sz="1200" b="0" i="0" u="none" strike="noStrike" dirty="0">
                        <a:solidFill>
                          <a:srgbClr val="000000"/>
                        </a:solidFill>
                        <a:effectLst/>
                        <a:latin typeface="Arial Narrow" panose="020B0606020202030204" pitchFamily="34" charset="0"/>
                      </a:endParaRPr>
                    </a:p>
                  </a:txBody>
                  <a:tcPr marL="9177" marR="9177" marT="9177" marB="0" anchor="ctr"/>
                </a:tc>
                <a:extLst>
                  <a:ext uri="{0D108BD9-81ED-4DB2-BD59-A6C34878D82A}">
                    <a16:rowId xmlns:a16="http://schemas.microsoft.com/office/drawing/2014/main" val="2912589700"/>
                  </a:ext>
                </a:extLst>
              </a:tr>
            </a:tbl>
          </a:graphicData>
        </a:graphic>
      </p:graphicFrame>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D29D1-BA6F-4C0F-B1F3-9D3EAD21242C}"/>
              </a:ext>
            </a:extLst>
          </p:cNvPr>
          <p:cNvSpPr>
            <a:spLocks noGrp="1"/>
          </p:cNvSpPr>
          <p:nvPr>
            <p:ph type="title"/>
          </p:nvPr>
        </p:nvSpPr>
        <p:spPr/>
        <p:txBody>
          <a:bodyPr>
            <a:normAutofit/>
          </a:bodyPr>
          <a:lstStyle/>
          <a:p>
            <a:r>
              <a:rPr lang="es-MX" sz="4400" b="1" dirty="0">
                <a:solidFill>
                  <a:schemeClr val="accent1"/>
                </a:solidFill>
                <a:latin typeface="+mn-lt"/>
              </a:rPr>
              <a:t> </a:t>
            </a:r>
            <a:endParaRPr lang="es-PE" sz="4400" dirty="0"/>
          </a:p>
        </p:txBody>
      </p:sp>
      <p:pic>
        <p:nvPicPr>
          <p:cNvPr id="6" name="Picture 2" descr="Iconos de computadora inicio botón firmar, inicio, firmar, en ...">
            <a:hlinkClick r:id="rId2" action="ppaction://hlinksldjump"/>
            <a:extLst>
              <a:ext uri="{FF2B5EF4-FFF2-40B4-BE49-F238E27FC236}">
                <a16:creationId xmlns:a16="http://schemas.microsoft.com/office/drawing/2014/main" id="{DF8FAFC4-65D4-4246-A0FC-61CAE7D03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107" y="147373"/>
            <a:ext cx="446986" cy="446986"/>
          </a:xfrm>
          <a:prstGeom prst="rect">
            <a:avLst/>
          </a:prstGeom>
          <a:noFill/>
          <a:extLst>
            <a:ext uri="{909E8E84-426E-40DD-AFC4-6F175D3DCCD1}">
              <a14:hiddenFill xmlns:a14="http://schemas.microsoft.com/office/drawing/2010/main">
                <a:solidFill>
                  <a:srgbClr val="FFFFFF"/>
                </a:solidFill>
              </a14:hiddenFill>
            </a:ext>
          </a:extLst>
        </p:spPr>
      </p:pic>
      <p:pic>
        <p:nvPicPr>
          <p:cNvPr id="8" name="Marcador de contenido 7">
            <a:extLst>
              <a:ext uri="{FF2B5EF4-FFF2-40B4-BE49-F238E27FC236}">
                <a16:creationId xmlns:a16="http://schemas.microsoft.com/office/drawing/2014/main" id="{757EFB87-FF3D-4B0B-A015-7006D31F0EBD}"/>
              </a:ext>
            </a:extLst>
          </p:cNvPr>
          <p:cNvPicPr>
            <a:picLocks noGrp="1" noChangeAspect="1"/>
          </p:cNvPicPr>
          <p:nvPr>
            <p:ph idx="1"/>
          </p:nvPr>
        </p:nvPicPr>
        <p:blipFill rotWithShape="1">
          <a:blip r:embed="rId4"/>
          <a:srcRect l="17714" r="18494"/>
          <a:stretch/>
        </p:blipFill>
        <p:spPr>
          <a:xfrm>
            <a:off x="4053015" y="0"/>
            <a:ext cx="8138985" cy="6858000"/>
          </a:xfrm>
          <a:prstGeom prst="rect">
            <a:avLst/>
          </a:prstGeom>
        </p:spPr>
      </p:pic>
      <p:sp>
        <p:nvSpPr>
          <p:cNvPr id="9" name="Título 1">
            <a:extLst>
              <a:ext uri="{FF2B5EF4-FFF2-40B4-BE49-F238E27FC236}">
                <a16:creationId xmlns:a16="http://schemas.microsoft.com/office/drawing/2014/main" id="{FE0A8FE5-98CE-4B09-B13E-ECCFD9A953E1}"/>
              </a:ext>
            </a:extLst>
          </p:cNvPr>
          <p:cNvSpPr txBox="1">
            <a:spLocks/>
          </p:cNvSpPr>
          <p:nvPr/>
        </p:nvSpPr>
        <p:spPr>
          <a:xfrm>
            <a:off x="286721" y="594358"/>
            <a:ext cx="3595816" cy="2834642"/>
          </a:xfrm>
          <a:prstGeom prst="rect">
            <a:avLst/>
          </a:prstGeom>
        </p:spPr>
        <p:txBody>
          <a:bodyPr vert="horz" lIns="91440" tIns="45720" rIns="91440" bIns="45720" rtlCol="0" anchor="b">
            <a:normAutofit fontScale="92500"/>
          </a:bodyPr>
          <a:lstStyle>
            <a:lvl1pPr algn="l" defTabSz="914400" rtl="0" eaLnBrk="1" latinLnBrk="0" hangingPunct="1">
              <a:lnSpc>
                <a:spcPct val="85000"/>
              </a:lnSpc>
              <a:spcBef>
                <a:spcPct val="0"/>
              </a:spcBef>
              <a:buNone/>
              <a:defRPr sz="3600" b="0" kern="1200" spc="-50" baseline="0">
                <a:solidFill>
                  <a:srgbClr val="FFFFFF"/>
                </a:solidFill>
                <a:latin typeface="+mj-lt"/>
                <a:ea typeface="+mj-ea"/>
                <a:cs typeface="+mj-cs"/>
              </a:defRPr>
            </a:lvl1pPr>
          </a:lstStyle>
          <a:p>
            <a:r>
              <a:rPr lang="es-MX" sz="3200" b="1" dirty="0">
                <a:solidFill>
                  <a:schemeClr val="accent5">
                    <a:lumMod val="60000"/>
                    <a:lumOff val="40000"/>
                  </a:schemeClr>
                </a:solidFill>
                <a:latin typeface="+mn-lt"/>
              </a:rPr>
              <a:t>I</a:t>
            </a:r>
            <a:r>
              <a:rPr lang="es-MX" sz="3200" b="1" dirty="0">
                <a:solidFill>
                  <a:srgbClr val="FFC000"/>
                </a:solidFill>
                <a:latin typeface="+mn-lt"/>
              </a:rPr>
              <a:t>nversiones de </a:t>
            </a:r>
            <a:r>
              <a:rPr lang="es-MX" sz="3200" b="1" dirty="0">
                <a:solidFill>
                  <a:schemeClr val="accent5">
                    <a:lumMod val="60000"/>
                    <a:lumOff val="40000"/>
                  </a:schemeClr>
                </a:solidFill>
                <a:latin typeface="+mn-lt"/>
              </a:rPr>
              <a:t>O</a:t>
            </a:r>
            <a:r>
              <a:rPr lang="es-MX" sz="3200" b="1" dirty="0">
                <a:solidFill>
                  <a:srgbClr val="FFC000"/>
                </a:solidFill>
                <a:latin typeface="+mn-lt"/>
              </a:rPr>
              <a:t>ptimización, </a:t>
            </a:r>
            <a:r>
              <a:rPr lang="es-MX" sz="3200" b="1" dirty="0">
                <a:solidFill>
                  <a:schemeClr val="accent5">
                    <a:lumMod val="60000"/>
                    <a:lumOff val="40000"/>
                  </a:schemeClr>
                </a:solidFill>
                <a:latin typeface="+mn-lt"/>
              </a:rPr>
              <a:t>A</a:t>
            </a:r>
            <a:r>
              <a:rPr lang="es-MX" sz="3200" b="1" dirty="0">
                <a:solidFill>
                  <a:srgbClr val="FFC000"/>
                </a:solidFill>
                <a:latin typeface="+mn-lt"/>
              </a:rPr>
              <a:t>mpliación Marginal, </a:t>
            </a:r>
          </a:p>
          <a:p>
            <a:r>
              <a:rPr lang="es-MX" sz="3200" b="1" dirty="0">
                <a:solidFill>
                  <a:schemeClr val="accent5">
                    <a:lumMod val="60000"/>
                    <a:lumOff val="40000"/>
                  </a:schemeClr>
                </a:solidFill>
                <a:latin typeface="+mn-lt"/>
              </a:rPr>
              <a:t>R</a:t>
            </a:r>
            <a:r>
              <a:rPr lang="es-MX" sz="3200" b="1" dirty="0">
                <a:solidFill>
                  <a:srgbClr val="FFC000"/>
                </a:solidFill>
                <a:latin typeface="+mn-lt"/>
              </a:rPr>
              <a:t>eposición y </a:t>
            </a:r>
            <a:r>
              <a:rPr lang="es-MX" sz="3200" b="1" dirty="0">
                <a:solidFill>
                  <a:schemeClr val="accent5">
                    <a:lumMod val="60000"/>
                    <a:lumOff val="40000"/>
                  </a:schemeClr>
                </a:solidFill>
                <a:latin typeface="+mn-lt"/>
              </a:rPr>
              <a:t>R</a:t>
            </a:r>
            <a:r>
              <a:rPr lang="es-MX" sz="3200" b="1" dirty="0">
                <a:solidFill>
                  <a:srgbClr val="FFC000"/>
                </a:solidFill>
                <a:latin typeface="+mn-lt"/>
              </a:rPr>
              <a:t>ehabilitación</a:t>
            </a:r>
          </a:p>
          <a:p>
            <a:endParaRPr lang="es-MX" sz="3200" b="1" dirty="0">
              <a:solidFill>
                <a:srgbClr val="FFC000"/>
              </a:solidFill>
              <a:latin typeface="+mn-lt"/>
            </a:endParaRPr>
          </a:p>
          <a:p>
            <a:r>
              <a:rPr lang="es-MX" sz="3200" b="1" dirty="0">
                <a:solidFill>
                  <a:schemeClr val="accent5">
                    <a:lumMod val="60000"/>
                    <a:lumOff val="40000"/>
                  </a:schemeClr>
                </a:solidFill>
                <a:latin typeface="+mn-lt"/>
              </a:rPr>
              <a:t>IOARR</a:t>
            </a:r>
          </a:p>
        </p:txBody>
      </p:sp>
      <p:sp>
        <p:nvSpPr>
          <p:cNvPr id="10" name="Marcador de texto 3">
            <a:extLst>
              <a:ext uri="{FF2B5EF4-FFF2-40B4-BE49-F238E27FC236}">
                <a16:creationId xmlns:a16="http://schemas.microsoft.com/office/drawing/2014/main" id="{ED39FAA0-3ABC-48A6-A592-3BFB9783D664}"/>
              </a:ext>
            </a:extLst>
          </p:cNvPr>
          <p:cNvSpPr txBox="1">
            <a:spLocks/>
          </p:cNvSpPr>
          <p:nvPr/>
        </p:nvSpPr>
        <p:spPr>
          <a:xfrm>
            <a:off x="285276" y="3806698"/>
            <a:ext cx="3423893" cy="21750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500" kern="1200">
                <a:solidFill>
                  <a:srgbClr val="FFFFFF"/>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lang="es-PE" sz="1600" dirty="0"/>
              <a:t>27 Programados y aprobados 2019</a:t>
            </a:r>
          </a:p>
          <a:p>
            <a:r>
              <a:rPr lang="es-PE" sz="1600" dirty="0"/>
              <a:t>10 Programados 2020.</a:t>
            </a:r>
          </a:p>
          <a:p>
            <a:pPr lvl="1"/>
            <a:r>
              <a:rPr lang="es-PE" sz="1400" dirty="0">
                <a:solidFill>
                  <a:schemeClr val="bg1">
                    <a:lumMod val="95000"/>
                  </a:schemeClr>
                </a:solidFill>
              </a:rPr>
              <a:t>02 en registro</a:t>
            </a:r>
          </a:p>
          <a:p>
            <a:pPr lvl="1"/>
            <a:r>
              <a:rPr lang="es-PE" sz="1400" dirty="0">
                <a:solidFill>
                  <a:schemeClr val="bg1">
                    <a:lumMod val="95000"/>
                  </a:schemeClr>
                </a:solidFill>
              </a:rPr>
              <a:t>08 aprobados</a:t>
            </a:r>
          </a:p>
          <a:p>
            <a:r>
              <a:rPr lang="es-PE" sz="1600" dirty="0"/>
              <a:t>11 en formulación 2020.</a:t>
            </a:r>
          </a:p>
          <a:p>
            <a:pPr lvl="1"/>
            <a:r>
              <a:rPr lang="es-PE" sz="1400" dirty="0">
                <a:solidFill>
                  <a:schemeClr val="bg1">
                    <a:lumMod val="85000"/>
                  </a:schemeClr>
                </a:solidFill>
              </a:rPr>
              <a:t>05 idea.</a:t>
            </a:r>
          </a:p>
          <a:p>
            <a:endParaRPr lang="es-PE" sz="1600" dirty="0"/>
          </a:p>
          <a:p>
            <a:endParaRPr lang="es-PE" sz="1600" dirty="0"/>
          </a:p>
        </p:txBody>
      </p:sp>
    </p:spTree>
    <p:extLst>
      <p:ext uri="{BB962C8B-B14F-4D97-AF65-F5344CB8AC3E}">
        <p14:creationId xmlns:p14="http://schemas.microsoft.com/office/powerpoint/2010/main" val="33904073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29</a:t>
            </a:fld>
            <a:endParaRPr/>
          </a:p>
        </p:txBody>
      </p:sp>
      <p:graphicFrame>
        <p:nvGraphicFramePr>
          <p:cNvPr id="3" name="Tabla 2">
            <a:extLst>
              <a:ext uri="{FF2B5EF4-FFF2-40B4-BE49-F238E27FC236}">
                <a16:creationId xmlns:a16="http://schemas.microsoft.com/office/drawing/2014/main" id="{05BB60CE-C8CE-4114-BF03-965B06857574}"/>
              </a:ext>
            </a:extLst>
          </p:cNvPr>
          <p:cNvGraphicFramePr>
            <a:graphicFrameLocks noGrp="1"/>
          </p:cNvGraphicFramePr>
          <p:nvPr>
            <p:extLst>
              <p:ext uri="{D42A27DB-BD31-4B8C-83A1-F6EECF244321}">
                <p14:modId xmlns:p14="http://schemas.microsoft.com/office/powerpoint/2010/main" val="2736596495"/>
              </p:ext>
            </p:extLst>
          </p:nvPr>
        </p:nvGraphicFramePr>
        <p:xfrm>
          <a:off x="188916" y="1928626"/>
          <a:ext cx="11850129" cy="3880195"/>
        </p:xfrm>
        <a:graphic>
          <a:graphicData uri="http://schemas.openxmlformats.org/drawingml/2006/table">
            <a:tbl>
              <a:tblPr>
                <a:tableStyleId>{BDBED569-4797-4DF1-A0F4-6AAB3CD982D8}</a:tableStyleId>
              </a:tblPr>
              <a:tblGrid>
                <a:gridCol w="1115931">
                  <a:extLst>
                    <a:ext uri="{9D8B030D-6E8A-4147-A177-3AD203B41FA5}">
                      <a16:colId xmlns:a16="http://schemas.microsoft.com/office/drawing/2014/main" val="1889881851"/>
                    </a:ext>
                  </a:extLst>
                </a:gridCol>
                <a:gridCol w="1115931">
                  <a:extLst>
                    <a:ext uri="{9D8B030D-6E8A-4147-A177-3AD203B41FA5}">
                      <a16:colId xmlns:a16="http://schemas.microsoft.com/office/drawing/2014/main" val="1449894156"/>
                    </a:ext>
                  </a:extLst>
                </a:gridCol>
                <a:gridCol w="4640859">
                  <a:extLst>
                    <a:ext uri="{9D8B030D-6E8A-4147-A177-3AD203B41FA5}">
                      <a16:colId xmlns:a16="http://schemas.microsoft.com/office/drawing/2014/main" val="17678936"/>
                    </a:ext>
                  </a:extLst>
                </a:gridCol>
                <a:gridCol w="1328489">
                  <a:extLst>
                    <a:ext uri="{9D8B030D-6E8A-4147-A177-3AD203B41FA5}">
                      <a16:colId xmlns:a16="http://schemas.microsoft.com/office/drawing/2014/main" val="2301817934"/>
                    </a:ext>
                  </a:extLst>
                </a:gridCol>
                <a:gridCol w="1452483">
                  <a:extLst>
                    <a:ext uri="{9D8B030D-6E8A-4147-A177-3AD203B41FA5}">
                      <a16:colId xmlns:a16="http://schemas.microsoft.com/office/drawing/2014/main" val="1267473359"/>
                    </a:ext>
                  </a:extLst>
                </a:gridCol>
                <a:gridCol w="1098218">
                  <a:extLst>
                    <a:ext uri="{9D8B030D-6E8A-4147-A177-3AD203B41FA5}">
                      <a16:colId xmlns:a16="http://schemas.microsoft.com/office/drawing/2014/main" val="1107562910"/>
                    </a:ext>
                  </a:extLst>
                </a:gridCol>
                <a:gridCol w="1098218">
                  <a:extLst>
                    <a:ext uri="{9D8B030D-6E8A-4147-A177-3AD203B41FA5}">
                      <a16:colId xmlns:a16="http://schemas.microsoft.com/office/drawing/2014/main" val="4292897901"/>
                    </a:ext>
                  </a:extLst>
                </a:gridCol>
              </a:tblGrid>
              <a:tr h="601582">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a:effectLst/>
                        </a:rPr>
                        <a:t>Fecha de registro</a:t>
                      </a:r>
                      <a:endParaRPr lang="es-PE"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a:effectLst/>
                        </a:rPr>
                        <a:t>Monto total de la inversión S/</a:t>
                      </a:r>
                      <a:endParaRPr lang="es-MX"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a:effectLst/>
                        </a:rPr>
                        <a:t>Situación</a:t>
                      </a:r>
                      <a:endParaRPr lang="es-PE"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3856570758"/>
                  </a:ext>
                </a:extLst>
              </a:tr>
              <a:tr h="772028">
                <a:tc>
                  <a:txBody>
                    <a:bodyPr/>
                    <a:lstStyle/>
                    <a:p>
                      <a:pPr algn="ctr" fontAlgn="b"/>
                      <a:r>
                        <a:rPr lang="es-PE" sz="1200" u="none" strike="noStrike" dirty="0">
                          <a:effectLst/>
                        </a:rPr>
                        <a:t>1</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2471902</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CONSTRUCCION DE COBERTURA; EN EL(LA) IE TUPAC AMARU II - GAMARRA EN LA LOCALIDAD PACCAYPATA, DISTRITO DE GAMARRA, PROVINCIA GRAU, DEPARTAMENTO APURIMAC</a:t>
                      </a:r>
                      <a:endParaRPr lang="es-MX"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4/12/2019 22:40</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294,046.04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279521676"/>
                  </a:ext>
                </a:extLst>
              </a:tr>
              <a:tr h="772028">
                <a:tc>
                  <a:txBody>
                    <a:bodyPr/>
                    <a:lstStyle/>
                    <a:p>
                      <a:pPr algn="ctr" fontAlgn="b"/>
                      <a:r>
                        <a:rPr lang="es-PE" sz="1200" u="none" strike="noStrike">
                          <a:effectLst/>
                        </a:rPr>
                        <a:t>2</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2471252</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CONSTRUCCION DE COBERTURA; EN EL(LA) IE 132 CHUQUIBAMBILLA - CHUQUIBAMBILLA DISTRITO DE CHUQUIBAMBILLA, PROVINCIA GRAU, DEPARTAMENTO APURIMAC</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29/11/2019 13:26</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154,443.24</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835238996"/>
                  </a:ext>
                </a:extLst>
              </a:tr>
              <a:tr h="962529">
                <a:tc>
                  <a:txBody>
                    <a:bodyPr/>
                    <a:lstStyle/>
                    <a:p>
                      <a:pPr algn="ctr" fontAlgn="b"/>
                      <a:r>
                        <a:rPr lang="es-PE" sz="1200" u="none" strike="noStrike">
                          <a:effectLst/>
                        </a:rPr>
                        <a:t>3</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2470601</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EQUIPO, ASCENSORES Y MOBILIARIO; REMODELACION DE BLOQUE DE INFRAESTRUCTURA; EN EL(LA) SEDE CENTRAL DEL GOBIERNO REGIONAL DE APURÍMAC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25/11/2019 12:07</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5,159,240.57</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964200548"/>
                  </a:ext>
                </a:extLst>
              </a:tr>
              <a:tr h="772028">
                <a:tc>
                  <a:txBody>
                    <a:bodyPr/>
                    <a:lstStyle/>
                    <a:p>
                      <a:pPr algn="ctr" fontAlgn="b"/>
                      <a:r>
                        <a:rPr lang="es-PE" sz="1200" u="none" strike="noStrike">
                          <a:effectLst/>
                        </a:rPr>
                        <a:t>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2462102</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TERRENO; EN EL(LA) PARA LA DISPOSICIÓN FINAL DE RESIDUOS SÓLIDOS, DISTRITO DE ABANCAY, PROVINCIA ABANCAY, DEPARTAMENTO APURIMAC</a:t>
                      </a:r>
                      <a:endParaRPr lang="es-MX"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18/09/2019 20:04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2,311,500.00</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096154726"/>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D29D1-BA6F-4C0F-B1F3-9D3EAD21242C}"/>
              </a:ext>
            </a:extLst>
          </p:cNvPr>
          <p:cNvSpPr>
            <a:spLocks noGrp="1"/>
          </p:cNvSpPr>
          <p:nvPr>
            <p:ph type="title"/>
          </p:nvPr>
        </p:nvSpPr>
        <p:spPr/>
        <p:txBody>
          <a:bodyPr>
            <a:normAutofit/>
          </a:bodyPr>
          <a:lstStyle/>
          <a:p>
            <a:r>
              <a:rPr lang="es-ES" sz="4400" b="1" dirty="0">
                <a:solidFill>
                  <a:srgbClr val="FFC000"/>
                </a:solidFill>
                <a:latin typeface="+mn-lt"/>
              </a:rPr>
              <a:t>Función Salud</a:t>
            </a:r>
            <a:endParaRPr lang="es-PE" sz="4400" dirty="0">
              <a:solidFill>
                <a:srgbClr val="FFC000"/>
              </a:solidFill>
            </a:endParaRPr>
          </a:p>
        </p:txBody>
      </p:sp>
      <p:sp>
        <p:nvSpPr>
          <p:cNvPr id="4" name="Marcador de texto 3">
            <a:extLst>
              <a:ext uri="{FF2B5EF4-FFF2-40B4-BE49-F238E27FC236}">
                <a16:creationId xmlns:a16="http://schemas.microsoft.com/office/drawing/2014/main" id="{0B4CA6D0-05C4-4912-B651-9BD6D3666FA7}"/>
              </a:ext>
            </a:extLst>
          </p:cNvPr>
          <p:cNvSpPr>
            <a:spLocks noGrp="1"/>
          </p:cNvSpPr>
          <p:nvPr>
            <p:ph type="body" sz="half" idx="2"/>
          </p:nvPr>
        </p:nvSpPr>
        <p:spPr>
          <a:xfrm>
            <a:off x="457200" y="2926080"/>
            <a:ext cx="3444240" cy="2286000"/>
          </a:xfrm>
        </p:spPr>
        <p:txBody>
          <a:bodyPr>
            <a:normAutofit/>
          </a:bodyPr>
          <a:lstStyle/>
          <a:p>
            <a:pPr marL="285750" indent="-285750">
              <a:buFont typeface="Arial" panose="020B0604020202020204" pitchFamily="34" charset="0"/>
              <a:buChar char="•"/>
            </a:pPr>
            <a:r>
              <a:rPr lang="es-ES" sz="1600" dirty="0">
                <a:solidFill>
                  <a:schemeClr val="bg2">
                    <a:lumMod val="90000"/>
                  </a:schemeClr>
                </a:solidFill>
              </a:rPr>
              <a:t>01 </a:t>
            </a:r>
            <a:r>
              <a:rPr lang="es-PE" sz="1600" dirty="0">
                <a:solidFill>
                  <a:schemeClr val="bg2">
                    <a:lumMod val="90000"/>
                  </a:schemeClr>
                </a:solidFill>
              </a:rPr>
              <a:t>Proyecto Estratégico </a:t>
            </a:r>
            <a:r>
              <a:rPr lang="es-PE" sz="1600" b="1" dirty="0">
                <a:solidFill>
                  <a:schemeClr val="bg2">
                    <a:lumMod val="90000"/>
                  </a:schemeClr>
                </a:solidFill>
              </a:rPr>
              <a:t>(R.M. 632-2012-MINSA)</a:t>
            </a:r>
            <a:r>
              <a:rPr lang="es-PE" sz="1600" dirty="0">
                <a:solidFill>
                  <a:schemeClr val="bg2">
                    <a:lumMod val="90000"/>
                  </a:schemeClr>
                </a:solidFill>
              </a:rPr>
              <a:t> Viable 2019.</a:t>
            </a:r>
          </a:p>
          <a:p>
            <a:pPr marL="285750" indent="-285750">
              <a:buFont typeface="Arial" panose="020B0604020202020204" pitchFamily="34" charset="0"/>
              <a:buChar char="•"/>
            </a:pPr>
            <a:r>
              <a:rPr lang="es-PE" sz="1600" dirty="0"/>
              <a:t>06 Proyectos en Formulación 2020.</a:t>
            </a:r>
            <a:endParaRPr lang="es-PE" sz="1300" dirty="0"/>
          </a:p>
          <a:p>
            <a:pPr marL="742950" lvl="1" indent="-285750">
              <a:buFont typeface="Arial" panose="020B0604020202020204" pitchFamily="34" charset="0"/>
              <a:buChar char="•"/>
            </a:pPr>
            <a:r>
              <a:rPr lang="es-PE" sz="1600" b="1" dirty="0">
                <a:solidFill>
                  <a:schemeClr val="bg2">
                    <a:lumMod val="90000"/>
                  </a:schemeClr>
                </a:solidFill>
              </a:rPr>
              <a:t>04 Estratégicos de Salud (R.M. 632-2012-MINSA).</a:t>
            </a:r>
          </a:p>
          <a:p>
            <a:pPr marL="742950" lvl="1" indent="-285750">
              <a:buFont typeface="Arial" panose="020B0604020202020204" pitchFamily="34" charset="0"/>
              <a:buChar char="•"/>
            </a:pPr>
            <a:r>
              <a:rPr lang="es-PE" sz="1600" dirty="0">
                <a:solidFill>
                  <a:schemeClr val="bg1"/>
                </a:solidFill>
              </a:rPr>
              <a:t>02 Territorial  (10 Puestos de Salud).</a:t>
            </a:r>
            <a:endParaRPr lang="es-PE" sz="1600" dirty="0"/>
          </a:p>
          <a:p>
            <a:endParaRPr lang="es-PE" sz="1600" dirty="0"/>
          </a:p>
        </p:txBody>
      </p:sp>
      <p:pic>
        <p:nvPicPr>
          <p:cNvPr id="6" name="Picture 2" descr="Iconos de computadora inicio botón firmar, inicio, firmar, en ...">
            <a:hlinkClick r:id="rId2" action="ppaction://hlinksldjump"/>
            <a:extLst>
              <a:ext uri="{FF2B5EF4-FFF2-40B4-BE49-F238E27FC236}">
                <a16:creationId xmlns:a16="http://schemas.microsoft.com/office/drawing/2014/main" id="{DF8FAFC4-65D4-4246-A0FC-61CAE7D03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107" y="147373"/>
            <a:ext cx="446986" cy="446986"/>
          </a:xfrm>
          <a:prstGeom prst="rect">
            <a:avLst/>
          </a:prstGeom>
          <a:noFill/>
          <a:extLst>
            <a:ext uri="{909E8E84-426E-40DD-AFC4-6F175D3DCCD1}">
              <a14:hiddenFill xmlns:a14="http://schemas.microsoft.com/office/drawing/2010/main">
                <a:solidFill>
                  <a:srgbClr val="FFFFFF"/>
                </a:solidFill>
              </a14:hiddenFill>
            </a:ext>
          </a:extLst>
        </p:spPr>
      </p:pic>
      <p:pic>
        <p:nvPicPr>
          <p:cNvPr id="10" name="Marcador de contenido 9">
            <a:extLst>
              <a:ext uri="{FF2B5EF4-FFF2-40B4-BE49-F238E27FC236}">
                <a16:creationId xmlns:a16="http://schemas.microsoft.com/office/drawing/2014/main" id="{020D9787-7EDF-4CD4-A4EF-2C23417CB55D}"/>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421" b="3557"/>
          <a:stretch/>
        </p:blipFill>
        <p:spPr>
          <a:xfrm>
            <a:off x="4095345" y="1"/>
            <a:ext cx="8096656" cy="6858000"/>
          </a:xfrm>
        </p:spPr>
      </p:pic>
    </p:spTree>
    <p:extLst>
      <p:ext uri="{BB962C8B-B14F-4D97-AF65-F5344CB8AC3E}">
        <p14:creationId xmlns:p14="http://schemas.microsoft.com/office/powerpoint/2010/main" val="7394034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30</a:t>
            </a:fld>
            <a:endParaRPr/>
          </a:p>
        </p:txBody>
      </p:sp>
      <p:graphicFrame>
        <p:nvGraphicFramePr>
          <p:cNvPr id="6" name="Tabla 5">
            <a:extLst>
              <a:ext uri="{FF2B5EF4-FFF2-40B4-BE49-F238E27FC236}">
                <a16:creationId xmlns:a16="http://schemas.microsoft.com/office/drawing/2014/main" id="{7BCB5395-C37C-44A5-8D89-A83FAE3AB767}"/>
              </a:ext>
            </a:extLst>
          </p:cNvPr>
          <p:cNvGraphicFramePr>
            <a:graphicFrameLocks noGrp="1"/>
          </p:cNvGraphicFramePr>
          <p:nvPr>
            <p:extLst>
              <p:ext uri="{D42A27DB-BD31-4B8C-83A1-F6EECF244321}">
                <p14:modId xmlns:p14="http://schemas.microsoft.com/office/powerpoint/2010/main" val="3322306123"/>
              </p:ext>
            </p:extLst>
          </p:nvPr>
        </p:nvGraphicFramePr>
        <p:xfrm>
          <a:off x="234778" y="2131876"/>
          <a:ext cx="11714206" cy="4037214"/>
        </p:xfrm>
        <a:graphic>
          <a:graphicData uri="http://schemas.openxmlformats.org/drawingml/2006/table">
            <a:tbl>
              <a:tblPr>
                <a:tableStyleId>{BDBED569-4797-4DF1-A0F4-6AAB3CD982D8}</a:tableStyleId>
              </a:tblPr>
              <a:tblGrid>
                <a:gridCol w="1103132">
                  <a:extLst>
                    <a:ext uri="{9D8B030D-6E8A-4147-A177-3AD203B41FA5}">
                      <a16:colId xmlns:a16="http://schemas.microsoft.com/office/drawing/2014/main" val="4050046555"/>
                    </a:ext>
                  </a:extLst>
                </a:gridCol>
                <a:gridCol w="1103132">
                  <a:extLst>
                    <a:ext uri="{9D8B030D-6E8A-4147-A177-3AD203B41FA5}">
                      <a16:colId xmlns:a16="http://schemas.microsoft.com/office/drawing/2014/main" val="1841821939"/>
                    </a:ext>
                  </a:extLst>
                </a:gridCol>
                <a:gridCol w="4587626">
                  <a:extLst>
                    <a:ext uri="{9D8B030D-6E8A-4147-A177-3AD203B41FA5}">
                      <a16:colId xmlns:a16="http://schemas.microsoft.com/office/drawing/2014/main" val="2840668082"/>
                    </a:ext>
                  </a:extLst>
                </a:gridCol>
                <a:gridCol w="1313252">
                  <a:extLst>
                    <a:ext uri="{9D8B030D-6E8A-4147-A177-3AD203B41FA5}">
                      <a16:colId xmlns:a16="http://schemas.microsoft.com/office/drawing/2014/main" val="1397821502"/>
                    </a:ext>
                  </a:extLst>
                </a:gridCol>
                <a:gridCol w="1435822">
                  <a:extLst>
                    <a:ext uri="{9D8B030D-6E8A-4147-A177-3AD203B41FA5}">
                      <a16:colId xmlns:a16="http://schemas.microsoft.com/office/drawing/2014/main" val="1147384385"/>
                    </a:ext>
                  </a:extLst>
                </a:gridCol>
                <a:gridCol w="1085621">
                  <a:extLst>
                    <a:ext uri="{9D8B030D-6E8A-4147-A177-3AD203B41FA5}">
                      <a16:colId xmlns:a16="http://schemas.microsoft.com/office/drawing/2014/main" val="3258000907"/>
                    </a:ext>
                  </a:extLst>
                </a:gridCol>
                <a:gridCol w="1085621">
                  <a:extLst>
                    <a:ext uri="{9D8B030D-6E8A-4147-A177-3AD203B41FA5}">
                      <a16:colId xmlns:a16="http://schemas.microsoft.com/office/drawing/2014/main" val="1488096760"/>
                    </a:ext>
                  </a:extLst>
                </a:gridCol>
              </a:tblGrid>
              <a:tr h="278130">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975950235"/>
                  </a:ext>
                </a:extLst>
              </a:tr>
              <a:tr h="278130">
                <a:tc>
                  <a:txBody>
                    <a:bodyPr/>
                    <a:lstStyle/>
                    <a:p>
                      <a:pPr marL="0" algn="ctr" defTabSz="914400" rtl="0" eaLnBrk="1" fontAlgn="b" latinLnBrk="0" hangingPunct="1"/>
                      <a:r>
                        <a:rPr lang="es-PE" sz="1200" u="none" strike="noStrike" kern="1200" dirty="0">
                          <a:solidFill>
                            <a:schemeClr val="dk1"/>
                          </a:solidFill>
                          <a:effectLst/>
                        </a:rPr>
                        <a:t>5</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2456379</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54266 JOSE MARIA ARGUEDAS - PACHACONAS EN LA LOCALIDAD PACHACONAS, DISTRITO DE PACHACONAS,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20:26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233,426.00</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ACTIVO</a:t>
                      </a:r>
                      <a:endParaRPr lang="es-PE" sz="1200" u="none" strike="noStrike" kern="1200" dirty="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1765553954"/>
                  </a:ext>
                </a:extLst>
              </a:tr>
              <a:tr h="658145">
                <a:tc>
                  <a:txBody>
                    <a:bodyPr/>
                    <a:lstStyle/>
                    <a:p>
                      <a:pPr marL="0" algn="ctr" defTabSz="914400" rtl="0" eaLnBrk="1" fontAlgn="b" latinLnBrk="0" hangingPunct="1"/>
                      <a:r>
                        <a:rPr lang="es-PE" sz="1200" u="none" strike="noStrike" kern="1200" dirty="0">
                          <a:solidFill>
                            <a:schemeClr val="dk1"/>
                          </a:solidFill>
                          <a:effectLst/>
                        </a:rPr>
                        <a:t>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2456377</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DE LA LOZA DEPORTIVA MULTIUSO DE LA DIRECCIÓN REGIONAL DE EDUCACIÓN DE APURÍMAC DISTRITO DE ABANCAY, PROVINCIA ABANCAY,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20:01</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301,233.10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3932968323"/>
                  </a:ext>
                </a:extLst>
              </a:tr>
              <a:tr h="495305">
                <a:tc>
                  <a:txBody>
                    <a:bodyPr/>
                    <a:lstStyle/>
                    <a:p>
                      <a:pPr marL="0" algn="ctr" defTabSz="914400" rtl="0" eaLnBrk="1" fontAlgn="b" latinLnBrk="0" hangingPunct="1"/>
                      <a:r>
                        <a:rPr lang="es-PE" sz="1200" u="none" strike="noStrike" kern="1200">
                          <a:solidFill>
                            <a:schemeClr val="dk1"/>
                          </a:solidFill>
                          <a:effectLst/>
                        </a:rPr>
                        <a:t>7</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2456374</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54269 - SABAINO EN LA LOCALIDAD ANTILLA, DISTRITO DE SABAINO,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19:06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204,646.86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1416769703"/>
                  </a:ext>
                </a:extLst>
              </a:tr>
              <a:tr h="495305">
                <a:tc>
                  <a:txBody>
                    <a:bodyPr/>
                    <a:lstStyle/>
                    <a:p>
                      <a:pPr marL="0" algn="ctr" defTabSz="914400" rtl="0" eaLnBrk="1" fontAlgn="b" latinLnBrk="0" hangingPunct="1"/>
                      <a:r>
                        <a:rPr lang="es-PE" sz="1200" u="none" strike="noStrike" kern="1200">
                          <a:solidFill>
                            <a:schemeClr val="dk1"/>
                          </a:solidFill>
                          <a:effectLst/>
                        </a:rPr>
                        <a:t>8</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2456356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54262 - JUAN ESPINOZA MEDRANO EN LA LOCALIDAD CALCAUSO, DISTRITO DE JUAN ESPINOZA MEDRANO,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17:21</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229,394.87</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2581702295"/>
                  </a:ext>
                </a:extLst>
              </a:tr>
              <a:tr h="495305">
                <a:tc>
                  <a:txBody>
                    <a:bodyPr/>
                    <a:lstStyle/>
                    <a:p>
                      <a:pPr marL="0" algn="ctr" defTabSz="914400" rtl="0" eaLnBrk="1" fontAlgn="b" latinLnBrk="0" hangingPunct="1"/>
                      <a:r>
                        <a:rPr lang="es-PE" sz="1200" u="none" strike="noStrike" kern="1200">
                          <a:solidFill>
                            <a:schemeClr val="dk1"/>
                          </a:solidFill>
                          <a:effectLst/>
                        </a:rPr>
                        <a:t>9</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2456286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a:solidFill>
                            <a:schemeClr val="dk1"/>
                          </a:solidFill>
                          <a:effectLst/>
                        </a:rPr>
                        <a:t>CONSTRUCCION DE COBERTURA; EN EL(LA) IE 54333 - YANACA EN LA LOCALIDAD SARAICA, DISTRITO DE YANACA, PROVINCIA AYMARAES, DEPARTAMENTO APURIMAC</a:t>
                      </a:r>
                      <a:endParaRPr lang="es-MX"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11:30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321,272.74</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3178207839"/>
                  </a:ext>
                </a:extLst>
              </a:tr>
              <a:tr h="699654">
                <a:tc>
                  <a:txBody>
                    <a:bodyPr/>
                    <a:lstStyle/>
                    <a:p>
                      <a:pPr marL="0" algn="ctr" defTabSz="914400" rtl="0" eaLnBrk="1" fontAlgn="b" latinLnBrk="0" hangingPunct="1"/>
                      <a:r>
                        <a:rPr lang="es-PE" sz="1200" u="none" strike="noStrike" kern="1200">
                          <a:solidFill>
                            <a:schemeClr val="dk1"/>
                          </a:solidFill>
                          <a:effectLst/>
                        </a:rPr>
                        <a:t>10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2456271</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54253 - ANTABAMBA EN LA LOCALIDAD ANTABAMBA, DISTRITO DE ANTABAMBA,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10:48</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247,863.26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ACTIVO</a:t>
                      </a:r>
                      <a:endParaRPr lang="es-PE" sz="1200" u="none" strike="noStrike" kern="1200" dirty="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2652700524"/>
                  </a:ext>
                </a:extLst>
              </a:tr>
            </a:tbl>
          </a:graphicData>
        </a:graphic>
      </p:graphicFrame>
      <p:sp>
        <p:nvSpPr>
          <p:cNvPr id="7" name="Google Shape;95;p13">
            <a:extLst>
              <a:ext uri="{FF2B5EF4-FFF2-40B4-BE49-F238E27FC236}">
                <a16:creationId xmlns:a16="http://schemas.microsoft.com/office/drawing/2014/main" id="{3AA79574-5291-4642-9D3D-32EC47822454}"/>
              </a:ext>
            </a:extLst>
          </p:cNvPr>
          <p:cNvSpPr txBox="1">
            <a:spLocks/>
          </p:cNvSpPr>
          <p:nvPr/>
        </p:nvSpPr>
        <p:spPr>
          <a:xfrm>
            <a:off x="1002016" y="524379"/>
            <a:ext cx="10562741" cy="524800"/>
          </a:xfrm>
          <a:prstGeom prst="rect">
            <a:avLst/>
          </a:prstGeom>
        </p:spPr>
        <p:txBody>
          <a:bodyPr spcFirstLastPara="1" vert="horz" wrap="square" lIns="0" tIns="0" rIns="0" bIns="0" rtlCol="0" anchor="b" anchorCtr="0">
            <a:noAutofit/>
          </a:bodyPr>
          <a:lstStyle>
            <a:lvl1pPr lvl="0" algn="l" defTabSz="914400" rtl="0" eaLnBrk="1" latinLnBrk="0" hangingPunct="1">
              <a:lnSpc>
                <a:spcPct val="85000"/>
              </a:lnSpc>
              <a:spcBef>
                <a:spcPts val="0"/>
              </a:spcBef>
              <a:spcAft>
                <a:spcPts val="0"/>
              </a:spcAft>
              <a:buSzPts val="3000"/>
              <a:buNone/>
              <a:defRPr sz="4800" kern="1200" spc="-50" baseline="0">
                <a:solidFill>
                  <a:schemeClr val="tx1">
                    <a:lumMod val="75000"/>
                    <a:lumOff val="25000"/>
                  </a:schemeClr>
                </a:solidFill>
                <a:latin typeface="+mj-lt"/>
                <a:ea typeface="+mj-ea"/>
                <a:cs typeface="+mj-c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pPr algn="ctr" defTabSz="457200">
              <a:lnSpc>
                <a:spcPct val="100000"/>
              </a:lnSpc>
              <a:buClr>
                <a:schemeClr val="dk1"/>
              </a:buClr>
              <a:buSzPts val="5400"/>
            </a:pPr>
            <a:r>
              <a:rPr lang="es-MX" sz="2800" b="1">
                <a:ln w="0"/>
                <a:solidFill>
                  <a:schemeClr val="accent1"/>
                </a:solidFill>
                <a:latin typeface="+mn-lt"/>
                <a:sym typeface="Lato Black"/>
              </a:rPr>
              <a:t>IOARR PROGRAMADOS  Y APROBADOS - 2019</a:t>
            </a:r>
            <a:endParaRPr lang="es-MX" sz="2800" b="1" dirty="0">
              <a:ln w="0"/>
              <a:solidFill>
                <a:schemeClr val="accent1"/>
              </a:solidFill>
              <a:latin typeface="+mn-lt"/>
              <a:sym typeface="Lato Black"/>
            </a:endParaRPr>
          </a:p>
        </p:txBody>
      </p:sp>
    </p:spTree>
    <p:extLst>
      <p:ext uri="{BB962C8B-B14F-4D97-AF65-F5344CB8AC3E}">
        <p14:creationId xmlns:p14="http://schemas.microsoft.com/office/powerpoint/2010/main" val="240920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31</a:t>
            </a:fld>
            <a:endParaRPr/>
          </a:p>
        </p:txBody>
      </p:sp>
      <p:graphicFrame>
        <p:nvGraphicFramePr>
          <p:cNvPr id="3" name="Tabla 2">
            <a:extLst>
              <a:ext uri="{FF2B5EF4-FFF2-40B4-BE49-F238E27FC236}">
                <a16:creationId xmlns:a16="http://schemas.microsoft.com/office/drawing/2014/main" id="{718DF608-DA5D-4389-8DB8-D6C5061EEFD6}"/>
              </a:ext>
            </a:extLst>
          </p:cNvPr>
          <p:cNvGraphicFramePr>
            <a:graphicFrameLocks noGrp="1"/>
          </p:cNvGraphicFramePr>
          <p:nvPr>
            <p:extLst>
              <p:ext uri="{D42A27DB-BD31-4B8C-83A1-F6EECF244321}">
                <p14:modId xmlns:p14="http://schemas.microsoft.com/office/powerpoint/2010/main" val="2741239238"/>
              </p:ext>
            </p:extLst>
          </p:nvPr>
        </p:nvGraphicFramePr>
        <p:xfrm>
          <a:off x="256362" y="1540549"/>
          <a:ext cx="11763633" cy="4716386"/>
        </p:xfrm>
        <a:graphic>
          <a:graphicData uri="http://schemas.openxmlformats.org/drawingml/2006/table">
            <a:tbl>
              <a:tblPr>
                <a:tableStyleId>{BDBED569-4797-4DF1-A0F4-6AAB3CD982D8}</a:tableStyleId>
              </a:tblPr>
              <a:tblGrid>
                <a:gridCol w="602130">
                  <a:extLst>
                    <a:ext uri="{9D8B030D-6E8A-4147-A177-3AD203B41FA5}">
                      <a16:colId xmlns:a16="http://schemas.microsoft.com/office/drawing/2014/main" val="97979583"/>
                    </a:ext>
                  </a:extLst>
                </a:gridCol>
                <a:gridCol w="836909">
                  <a:extLst>
                    <a:ext uri="{9D8B030D-6E8A-4147-A177-3AD203B41FA5}">
                      <a16:colId xmlns:a16="http://schemas.microsoft.com/office/drawing/2014/main" val="2579085968"/>
                    </a:ext>
                  </a:extLst>
                </a:gridCol>
                <a:gridCol w="5383514">
                  <a:extLst>
                    <a:ext uri="{9D8B030D-6E8A-4147-A177-3AD203B41FA5}">
                      <a16:colId xmlns:a16="http://schemas.microsoft.com/office/drawing/2014/main" val="1085803020"/>
                    </a:ext>
                  </a:extLst>
                </a:gridCol>
                <a:gridCol w="1318794">
                  <a:extLst>
                    <a:ext uri="{9D8B030D-6E8A-4147-A177-3AD203B41FA5}">
                      <a16:colId xmlns:a16="http://schemas.microsoft.com/office/drawing/2014/main" val="1412529350"/>
                    </a:ext>
                  </a:extLst>
                </a:gridCol>
                <a:gridCol w="1441880">
                  <a:extLst>
                    <a:ext uri="{9D8B030D-6E8A-4147-A177-3AD203B41FA5}">
                      <a16:colId xmlns:a16="http://schemas.microsoft.com/office/drawing/2014/main" val="2706866946"/>
                    </a:ext>
                  </a:extLst>
                </a:gridCol>
                <a:gridCol w="1090203">
                  <a:extLst>
                    <a:ext uri="{9D8B030D-6E8A-4147-A177-3AD203B41FA5}">
                      <a16:colId xmlns:a16="http://schemas.microsoft.com/office/drawing/2014/main" val="1376575489"/>
                    </a:ext>
                  </a:extLst>
                </a:gridCol>
                <a:gridCol w="1090203">
                  <a:extLst>
                    <a:ext uri="{9D8B030D-6E8A-4147-A177-3AD203B41FA5}">
                      <a16:colId xmlns:a16="http://schemas.microsoft.com/office/drawing/2014/main" val="997179827"/>
                    </a:ext>
                  </a:extLst>
                </a:gridCol>
              </a:tblGrid>
              <a:tr h="318990">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381280338"/>
                  </a:ext>
                </a:extLst>
              </a:tr>
              <a:tr h="786799">
                <a:tc>
                  <a:txBody>
                    <a:bodyPr/>
                    <a:lstStyle/>
                    <a:p>
                      <a:pPr algn="ctr" fontAlgn="b"/>
                      <a:r>
                        <a:rPr lang="es-PE" sz="1200" u="none" strike="noStrike" dirty="0">
                          <a:effectLst/>
                        </a:rPr>
                        <a:t>11</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2456125</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dirty="0">
                          <a:effectLst/>
                        </a:rPr>
                        <a:t>ADQUISICION DE INSTRUMENTOS MUSICALES ANTIGUOS, MOBILIARIO DE AMBIENTES DE BIENESTAR UNIVERSITARIO Y HERRAMIENTAS DE EVALUACIÓN PARA EDUCACIÓN FÍSICA; EN EL(LA) PARA LA UNIVERSIDAD NACIONAL MICAELA BASTIDAS DE APURÍMAC, DISTRITO DE TAMBURCO, PROVINCIA ABANCAY, DEPARTAMENTO APURIMAC</a:t>
                      </a:r>
                      <a:endParaRPr lang="es-MX"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dirty="0">
                          <a:effectLst/>
                        </a:rPr>
                        <a:t>26/07/2019 19:21</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dirty="0">
                          <a:effectLst/>
                        </a:rPr>
                        <a:t>215,756.22</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1443523105"/>
                  </a:ext>
                </a:extLst>
              </a:tr>
              <a:tr h="786799">
                <a:tc>
                  <a:txBody>
                    <a:bodyPr/>
                    <a:lstStyle/>
                    <a:p>
                      <a:pPr algn="ctr" fontAlgn="b"/>
                      <a:r>
                        <a:rPr lang="es-PE" sz="1200" u="none" strike="noStrike">
                          <a:effectLst/>
                        </a:rPr>
                        <a:t>12</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2456117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ADQUISICION DE MOTONIVELADORA, CARGADOR FRONTAL, RODILLO LISO VIBRATORIO, TRACTOR DE ORUGAS, VOLQUETE Y CAMIÓN CISTERNA; EN EL(LA) PARA LA DIRECCIÓN DE TRANSPORTES Y COMUNICACIONES DEL GOBIERNO REGIONAL DE APURIMAC, DISTRITO DE ABANCAY, PROVINCIA ABANCAY,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16:59</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6,799,157.40</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3257787353"/>
                  </a:ext>
                </a:extLst>
              </a:tr>
              <a:tr h="786799">
                <a:tc>
                  <a:txBody>
                    <a:bodyPr/>
                    <a:lstStyle/>
                    <a:p>
                      <a:pPr algn="ctr" fontAlgn="b"/>
                      <a:r>
                        <a:rPr lang="es-PE" sz="1200" u="none" strike="noStrike">
                          <a:effectLst/>
                        </a:rPr>
                        <a:t>13</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2456105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ADQUISICION DE MOTONIVELADORA, CARGADOR FRONTAL, RODILLO LISO VIBRATORIO, TRACTOR DE ORUGAS, RETROEXCAVADORA Y VOLQUETE; EN EL(LA) PARA EL SEM DEL GOBIERNO REGIONAL DEL APURIMAC, DISTRITO DE ABANCAY, PROVINCIA ABANCAY,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15:47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8,579,344.90</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136625650"/>
                  </a:ext>
                </a:extLst>
              </a:tr>
              <a:tr h="474318">
                <a:tc>
                  <a:txBody>
                    <a:bodyPr/>
                    <a:lstStyle/>
                    <a:p>
                      <a:pPr algn="ctr" fontAlgn="b"/>
                      <a:r>
                        <a:rPr lang="es-PE" sz="1200" u="none" strike="noStrike">
                          <a:effectLst/>
                        </a:rPr>
                        <a:t>14</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2456098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dirty="0">
                          <a:effectLst/>
                        </a:rPr>
                        <a:t>CONSTRUCCION DE COBERTURA; EN EL(LA) IE EDGAR SEGOVIA CAMPANA - CURAHUASI EN LA LOCALIDAD PALMIRA, DISTRITO DE CURAHUASI, PROVINCIA ABANCAY, DEPARTAMENTO APURIMAC</a:t>
                      </a:r>
                      <a:endParaRPr lang="es-MX"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12:58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280,799.68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74489075"/>
                  </a:ext>
                </a:extLst>
              </a:tr>
              <a:tr h="474318">
                <a:tc>
                  <a:txBody>
                    <a:bodyPr/>
                    <a:lstStyle/>
                    <a:p>
                      <a:pPr algn="ctr" fontAlgn="b"/>
                      <a:r>
                        <a:rPr lang="es-PE" sz="1200" u="none" strike="noStrike">
                          <a:effectLst/>
                        </a:rPr>
                        <a:t>15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2454967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CONSTRUCCION DE COBERTURA; EN EL(LA) IE 54315 - CHAPIMARCA EN LA LOCALIDAD SANTA ROSA, DISTRITO DE CHAPIMARCA, PROVINCIA AYMARAES,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17/07/2019 08:43</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173,459.84</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56524534"/>
                  </a:ext>
                </a:extLst>
              </a:tr>
              <a:tr h="474318">
                <a:tc>
                  <a:txBody>
                    <a:bodyPr/>
                    <a:lstStyle/>
                    <a:p>
                      <a:pPr algn="ctr" fontAlgn="b"/>
                      <a:r>
                        <a:rPr lang="es-PE" sz="1200" u="none" strike="noStrike">
                          <a:effectLst/>
                        </a:rPr>
                        <a:t>16</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2454902</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CONSTRUCCION DE COBERTURA; EN EL(LA) IE SANTA ROSA - CHAPIMARCA EN LA LOCALIDAD SANTA ROSA, DISTRITO DE CHAPIMARCA, PROVINCIA AYMARAES,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16/07/2019 17:05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273,826.97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1159990208"/>
                  </a:ext>
                </a:extLst>
              </a:tr>
            </a:tbl>
          </a:graphicData>
        </a:graphic>
      </p:graphicFrame>
      <p:sp>
        <p:nvSpPr>
          <p:cNvPr id="6" name="Google Shape;95;p13">
            <a:extLst>
              <a:ext uri="{FF2B5EF4-FFF2-40B4-BE49-F238E27FC236}">
                <a16:creationId xmlns:a16="http://schemas.microsoft.com/office/drawing/2014/main" id="{13B71A81-410C-4C28-9476-DB7856335B7F}"/>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11250599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32</a:t>
            </a:fld>
            <a:endParaRPr/>
          </a:p>
        </p:txBody>
      </p:sp>
      <p:graphicFrame>
        <p:nvGraphicFramePr>
          <p:cNvPr id="2" name="Tabla 1">
            <a:extLst>
              <a:ext uri="{FF2B5EF4-FFF2-40B4-BE49-F238E27FC236}">
                <a16:creationId xmlns:a16="http://schemas.microsoft.com/office/drawing/2014/main" id="{2C43F0B6-A2F7-46BA-AA6B-4307D122C509}"/>
              </a:ext>
            </a:extLst>
          </p:cNvPr>
          <p:cNvGraphicFramePr>
            <a:graphicFrameLocks noGrp="1"/>
          </p:cNvGraphicFramePr>
          <p:nvPr>
            <p:extLst>
              <p:ext uri="{D42A27DB-BD31-4B8C-83A1-F6EECF244321}">
                <p14:modId xmlns:p14="http://schemas.microsoft.com/office/powerpoint/2010/main" val="161328293"/>
              </p:ext>
            </p:extLst>
          </p:nvPr>
        </p:nvGraphicFramePr>
        <p:xfrm>
          <a:off x="152955" y="1733743"/>
          <a:ext cx="11825415" cy="4472940"/>
        </p:xfrm>
        <a:graphic>
          <a:graphicData uri="http://schemas.openxmlformats.org/drawingml/2006/table">
            <a:tbl>
              <a:tblPr>
                <a:tableStyleId>{BDBED569-4797-4DF1-A0F4-6AAB3CD982D8}</a:tableStyleId>
              </a:tblPr>
              <a:tblGrid>
                <a:gridCol w="607122">
                  <a:extLst>
                    <a:ext uri="{9D8B030D-6E8A-4147-A177-3AD203B41FA5}">
                      <a16:colId xmlns:a16="http://schemas.microsoft.com/office/drawing/2014/main" val="3437840607"/>
                    </a:ext>
                  </a:extLst>
                </a:gridCol>
                <a:gridCol w="945396">
                  <a:extLst>
                    <a:ext uri="{9D8B030D-6E8A-4147-A177-3AD203B41FA5}">
                      <a16:colId xmlns:a16="http://schemas.microsoft.com/office/drawing/2014/main" val="1842353871"/>
                    </a:ext>
                  </a:extLst>
                </a:gridCol>
                <a:gridCol w="5305869">
                  <a:extLst>
                    <a:ext uri="{9D8B030D-6E8A-4147-A177-3AD203B41FA5}">
                      <a16:colId xmlns:a16="http://schemas.microsoft.com/office/drawing/2014/main" val="3223107763"/>
                    </a:ext>
                  </a:extLst>
                </a:gridCol>
                <a:gridCol w="1325719">
                  <a:extLst>
                    <a:ext uri="{9D8B030D-6E8A-4147-A177-3AD203B41FA5}">
                      <a16:colId xmlns:a16="http://schemas.microsoft.com/office/drawing/2014/main" val="1951808692"/>
                    </a:ext>
                  </a:extLst>
                </a:gridCol>
                <a:gridCol w="1449453">
                  <a:extLst>
                    <a:ext uri="{9D8B030D-6E8A-4147-A177-3AD203B41FA5}">
                      <a16:colId xmlns:a16="http://schemas.microsoft.com/office/drawing/2014/main" val="1405736432"/>
                    </a:ext>
                  </a:extLst>
                </a:gridCol>
                <a:gridCol w="1095928">
                  <a:extLst>
                    <a:ext uri="{9D8B030D-6E8A-4147-A177-3AD203B41FA5}">
                      <a16:colId xmlns:a16="http://schemas.microsoft.com/office/drawing/2014/main" val="719836892"/>
                    </a:ext>
                  </a:extLst>
                </a:gridCol>
                <a:gridCol w="1095928">
                  <a:extLst>
                    <a:ext uri="{9D8B030D-6E8A-4147-A177-3AD203B41FA5}">
                      <a16:colId xmlns:a16="http://schemas.microsoft.com/office/drawing/2014/main" val="1650526525"/>
                    </a:ext>
                  </a:extLst>
                </a:gridCol>
              </a:tblGrid>
              <a:tr h="359982">
                <a:tc>
                  <a:txBody>
                    <a:bodyPr/>
                    <a:lstStyle/>
                    <a:p>
                      <a:pPr algn="ctr" fontAlgn="b"/>
                      <a:r>
                        <a:rPr lang="es-PE" sz="1200" b="1"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b="1"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165726731"/>
                  </a:ext>
                </a:extLst>
              </a:tr>
              <a:tr h="624459">
                <a:tc>
                  <a:txBody>
                    <a:bodyPr/>
                    <a:lstStyle/>
                    <a:p>
                      <a:pPr algn="ctr" fontAlgn="b"/>
                      <a:r>
                        <a:rPr lang="es-PE" sz="1400" u="none" strike="noStrike" dirty="0">
                          <a:effectLst/>
                        </a:rPr>
                        <a:t>17</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2454690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ANTONIO JOSE DE SUCRE - PICHIRHUA EN LA LOCALIDAD ACCOPAMPA, DISTRITO DE PICHIRHUA,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15/07/2019 15:15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263,652.21</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690014064"/>
                  </a:ext>
                </a:extLst>
              </a:tr>
              <a:tr h="624459">
                <a:tc>
                  <a:txBody>
                    <a:bodyPr/>
                    <a:lstStyle/>
                    <a:p>
                      <a:pPr algn="ctr" fontAlgn="b"/>
                      <a:r>
                        <a:rPr lang="es-PE" sz="1400" u="none" strike="noStrike">
                          <a:effectLst/>
                        </a:rPr>
                        <a:t>18</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2454151</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54307 VIRGEN COCHARCAS - CARAYBAMBA EN LA LOCALIDAD COLCA, DISTRITO DE CARAYBAMBA, PROVINCIA AYMARAES,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10/07/2019 12:22</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268,651.25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02114263"/>
                  </a:ext>
                </a:extLst>
              </a:tr>
              <a:tr h="624459">
                <a:tc>
                  <a:txBody>
                    <a:bodyPr/>
                    <a:lstStyle/>
                    <a:p>
                      <a:pPr algn="ctr" fontAlgn="b"/>
                      <a:r>
                        <a:rPr lang="es-PE" sz="1400" u="none" strike="noStrike">
                          <a:effectLst/>
                        </a:rPr>
                        <a:t>19</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2452936</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54059 - CHACOCHE EN LA LOCALIDAD CASINCHIHUA, DISTRITO DE CHACOCHE,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28/06/2019 09:08</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223,536.70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989498814"/>
                  </a:ext>
                </a:extLst>
              </a:tr>
              <a:tr h="430471">
                <a:tc>
                  <a:txBody>
                    <a:bodyPr/>
                    <a:lstStyle/>
                    <a:p>
                      <a:pPr algn="ctr" fontAlgn="b"/>
                      <a:r>
                        <a:rPr lang="es-PE" sz="1400" u="none" strike="noStrike">
                          <a:effectLst/>
                        </a:rPr>
                        <a:t>20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2451690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150 - ABANCAY DISTRITO DE ABANCAY,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18/06/2019 17:40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96,551.91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888007346"/>
                  </a:ext>
                </a:extLst>
              </a:tr>
              <a:tr h="624459">
                <a:tc>
                  <a:txBody>
                    <a:bodyPr/>
                    <a:lstStyle/>
                    <a:p>
                      <a:pPr algn="ctr" fontAlgn="b"/>
                      <a:r>
                        <a:rPr lang="es-PE" sz="1400" u="none" strike="noStrike">
                          <a:effectLst/>
                        </a:rPr>
                        <a:t>21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2447501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a:effectLst/>
                        </a:rPr>
                        <a:t>ADQUISICION DE TERRENO; EN EL(LA) IE LA SALLE - ABANCAY EN LA LOCALIDAD ABANCAY, DISTRITO DE ABANCAY, PROVINCIA ABANCAY, DEPARTAMENTO APURIMAC</a:t>
                      </a:r>
                      <a:endParaRPr lang="es-MX"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14/05/2019 03:55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5,597,150.00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359872644"/>
                  </a:ext>
                </a:extLst>
              </a:tr>
              <a:tr h="1035867">
                <a:tc>
                  <a:txBody>
                    <a:bodyPr/>
                    <a:lstStyle/>
                    <a:p>
                      <a:pPr algn="ctr" fontAlgn="b"/>
                      <a:r>
                        <a:rPr lang="es-PE" sz="1400" u="none" strike="noStrike">
                          <a:effectLst/>
                        </a:rPr>
                        <a:t>22</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2444409</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a:effectLst/>
                        </a:rPr>
                        <a:t>ADQUISICION DE TOMOGRAFO COMPUTARIZADO MULTICORTE Y EQUIPAMIENTO DE AMBIENTES COMPLEMENTARIOS; REMODELACION DE BLOQUE DE INFRAESTRUCTURA; EN LA LOCALIDAD ABANCAY, DISTRITO DE ABANCAY, PROVINCIA ABANCAY, DEPARTAMENTO APURIMAC</a:t>
                      </a:r>
                      <a:endParaRPr lang="es-MX"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15/04/2019 05:52</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3,941,553.56</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4210798854"/>
                  </a:ext>
                </a:extLst>
              </a:tr>
            </a:tbl>
          </a:graphicData>
        </a:graphic>
      </p:graphicFrame>
      <p:sp>
        <p:nvSpPr>
          <p:cNvPr id="6" name="Google Shape;95;p13">
            <a:extLst>
              <a:ext uri="{FF2B5EF4-FFF2-40B4-BE49-F238E27FC236}">
                <a16:creationId xmlns:a16="http://schemas.microsoft.com/office/drawing/2014/main" id="{6F137511-8D97-4470-88F6-2A3B900487BA}"/>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278575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33</a:t>
            </a:fld>
            <a:endParaRPr/>
          </a:p>
        </p:txBody>
      </p:sp>
      <p:graphicFrame>
        <p:nvGraphicFramePr>
          <p:cNvPr id="6" name="Tabla 5">
            <a:extLst>
              <a:ext uri="{FF2B5EF4-FFF2-40B4-BE49-F238E27FC236}">
                <a16:creationId xmlns:a16="http://schemas.microsoft.com/office/drawing/2014/main" id="{529C0795-F1D4-4EA2-806F-FA43C460DF07}"/>
              </a:ext>
            </a:extLst>
          </p:cNvPr>
          <p:cNvGraphicFramePr>
            <a:graphicFrameLocks noGrp="1"/>
          </p:cNvGraphicFramePr>
          <p:nvPr>
            <p:extLst>
              <p:ext uri="{D42A27DB-BD31-4B8C-83A1-F6EECF244321}">
                <p14:modId xmlns:p14="http://schemas.microsoft.com/office/powerpoint/2010/main" val="2065789516"/>
              </p:ext>
            </p:extLst>
          </p:nvPr>
        </p:nvGraphicFramePr>
        <p:xfrm>
          <a:off x="183292" y="1776923"/>
          <a:ext cx="11825415" cy="4337473"/>
        </p:xfrm>
        <a:graphic>
          <a:graphicData uri="http://schemas.openxmlformats.org/drawingml/2006/table">
            <a:tbl>
              <a:tblPr>
                <a:tableStyleId>{BDBED569-4797-4DF1-A0F4-6AAB3CD982D8}</a:tableStyleId>
              </a:tblPr>
              <a:tblGrid>
                <a:gridCol w="1113603">
                  <a:extLst>
                    <a:ext uri="{9D8B030D-6E8A-4147-A177-3AD203B41FA5}">
                      <a16:colId xmlns:a16="http://schemas.microsoft.com/office/drawing/2014/main" val="3070112720"/>
                    </a:ext>
                  </a:extLst>
                </a:gridCol>
                <a:gridCol w="1113603">
                  <a:extLst>
                    <a:ext uri="{9D8B030D-6E8A-4147-A177-3AD203B41FA5}">
                      <a16:colId xmlns:a16="http://schemas.microsoft.com/office/drawing/2014/main" val="1960157944"/>
                    </a:ext>
                  </a:extLst>
                </a:gridCol>
                <a:gridCol w="4631178">
                  <a:extLst>
                    <a:ext uri="{9D8B030D-6E8A-4147-A177-3AD203B41FA5}">
                      <a16:colId xmlns:a16="http://schemas.microsoft.com/office/drawing/2014/main" val="2609451561"/>
                    </a:ext>
                  </a:extLst>
                </a:gridCol>
                <a:gridCol w="1325720">
                  <a:extLst>
                    <a:ext uri="{9D8B030D-6E8A-4147-A177-3AD203B41FA5}">
                      <a16:colId xmlns:a16="http://schemas.microsoft.com/office/drawing/2014/main" val="1598388017"/>
                    </a:ext>
                  </a:extLst>
                </a:gridCol>
                <a:gridCol w="1449453">
                  <a:extLst>
                    <a:ext uri="{9D8B030D-6E8A-4147-A177-3AD203B41FA5}">
                      <a16:colId xmlns:a16="http://schemas.microsoft.com/office/drawing/2014/main" val="4208114609"/>
                    </a:ext>
                  </a:extLst>
                </a:gridCol>
                <a:gridCol w="1095929">
                  <a:extLst>
                    <a:ext uri="{9D8B030D-6E8A-4147-A177-3AD203B41FA5}">
                      <a16:colId xmlns:a16="http://schemas.microsoft.com/office/drawing/2014/main" val="301085099"/>
                    </a:ext>
                  </a:extLst>
                </a:gridCol>
                <a:gridCol w="1095929">
                  <a:extLst>
                    <a:ext uri="{9D8B030D-6E8A-4147-A177-3AD203B41FA5}">
                      <a16:colId xmlns:a16="http://schemas.microsoft.com/office/drawing/2014/main" val="214918531"/>
                    </a:ext>
                  </a:extLst>
                </a:gridCol>
              </a:tblGrid>
              <a:tr h="460818">
                <a:tc>
                  <a:txBody>
                    <a:bodyPr/>
                    <a:lstStyle/>
                    <a:p>
                      <a:pPr algn="ctr" fontAlgn="b"/>
                      <a:r>
                        <a:rPr lang="es-PE" sz="1200" b="1"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b="1"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1749235151"/>
                  </a:ext>
                </a:extLst>
              </a:tr>
              <a:tr h="460818">
                <a:tc>
                  <a:txBody>
                    <a:bodyPr/>
                    <a:lstStyle/>
                    <a:p>
                      <a:pPr algn="ctr" fontAlgn="b"/>
                      <a:r>
                        <a:rPr lang="es-PE" sz="1200" u="none" strike="noStrike" dirty="0">
                          <a:effectLst/>
                        </a:rPr>
                        <a:t>23</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2444408</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REMODELACION DE BLOQUE DE INFRAESTRUCTURA; ADQUISICION DE EQUIPO DE HEMODIALISIS Y EQUIPAMIENTO DE CENTRO DE CONTROL Y MONITOREO; EN EL(LA) EESS HOSPITAL REGIONAL GUILLERMO DIAZ DE LA VEGA - ABANCAY EN LA LOCALIDAD ABANCAY,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15/04/2019 05:45</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397,024.58</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1468563519"/>
                  </a:ext>
                </a:extLst>
              </a:tr>
              <a:tr h="824048">
                <a:tc>
                  <a:txBody>
                    <a:bodyPr/>
                    <a:lstStyle/>
                    <a:p>
                      <a:pPr algn="ctr" fontAlgn="b"/>
                      <a:r>
                        <a:rPr lang="es-PE" sz="1200" u="none" strike="noStrike">
                          <a:effectLst/>
                        </a:rPr>
                        <a:t>24</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2444407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ADQUISICION DE KITS DE TRAUMA PARA SERVICIOS MÉDICOS DE EMERGENCIA Y KITS DE TRAUMA PARA SERVICIOS MÉDICOS DE EMERGENCIA; EN EL(LA) EESS HOSPITAL REGIONAL GUILLERMO DIAZ DE LA VEGA - ABANCAY EN LA LOCALIDAD ABANCAY,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15/04/2019 05:07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1,741,629.01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23935287"/>
                  </a:ext>
                </a:extLst>
              </a:tr>
              <a:tr h="333500">
                <a:tc>
                  <a:txBody>
                    <a:bodyPr/>
                    <a:lstStyle/>
                    <a:p>
                      <a:pPr algn="ctr" fontAlgn="b"/>
                      <a:r>
                        <a:rPr lang="es-PE" sz="1200" u="none" strike="noStrike">
                          <a:effectLst/>
                        </a:rPr>
                        <a:t>25</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2444071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ADQUISICIÓN DE TERRENO; EN EL(LA) CENTRO DE EQUIPO MECÁNICO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12/04/2019 08:55</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10,055,337.51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2111306264"/>
                  </a:ext>
                </a:extLst>
              </a:tr>
              <a:tr h="824048">
                <a:tc>
                  <a:txBody>
                    <a:bodyPr/>
                    <a:lstStyle/>
                    <a:p>
                      <a:pPr algn="ctr" fontAlgn="b"/>
                      <a:r>
                        <a:rPr lang="es-PE" sz="1200" u="none" strike="noStrike">
                          <a:effectLst/>
                        </a:rPr>
                        <a:t>26</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2443596</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a:effectLst/>
                        </a:rPr>
                        <a:t>RENOVACIÓN DE TECHADO PREARMADO Y SISTEMAS DE CIELO RASO; REPARACIÓN DE AMBIENTE PARA COMEDOR; CONSTRUCCIÓN DE COBERTURA; EN EL(LA) IE FRANCISCO BOLOGNESI - ABANCAY EN LA LOCALIDAD ABANCAY, DISTRITO DE ABANCAY, PROVINCIA ABANCAY, DEPARTAMENTO APURIMAC</a:t>
                      </a:r>
                      <a:endParaRPr lang="es-MX"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9/04/2019 16:43</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283,526.72</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4067118578"/>
                  </a:ext>
                </a:extLst>
              </a:tr>
              <a:tr h="660532">
                <a:tc>
                  <a:txBody>
                    <a:bodyPr/>
                    <a:lstStyle/>
                    <a:p>
                      <a:pPr algn="ctr" fontAlgn="b"/>
                      <a:r>
                        <a:rPr lang="es-PE" sz="1200" u="none" strike="noStrike">
                          <a:effectLst/>
                        </a:rPr>
                        <a:t>27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2443542</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a:effectLst/>
                        </a:rPr>
                        <a:t>RENOVACIÓN DE TECHADO PREARMADO; ADQUISICIÓN DE MESAS; CONSTRUCCIÓN DE COBERTURA Y CERCO PERIMÉTRICO; EN EL(LA) ALDEA INFANTIL VIRGEN DEL ROSARIO EN LA LOCALIDAD ABANCAY, DISTRITO DE ABANCAY, PROVINCIA ABANCAY, DEPARTAMENTO APURIMAC</a:t>
                      </a:r>
                      <a:endParaRPr lang="es-MX"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9/04/2019 12:41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975,214.00</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410240776"/>
                  </a:ext>
                </a:extLst>
              </a:tr>
            </a:tbl>
          </a:graphicData>
        </a:graphic>
      </p:graphicFrame>
      <p:sp>
        <p:nvSpPr>
          <p:cNvPr id="7" name="Google Shape;95;p13">
            <a:extLst>
              <a:ext uri="{FF2B5EF4-FFF2-40B4-BE49-F238E27FC236}">
                <a16:creationId xmlns:a16="http://schemas.microsoft.com/office/drawing/2014/main" id="{967F5AF1-EB60-40EA-B48B-C9CAD1B6BE50}"/>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13649270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34</a:t>
            </a:fld>
            <a:endParaRPr/>
          </a:p>
        </p:txBody>
      </p:sp>
      <p:graphicFrame>
        <p:nvGraphicFramePr>
          <p:cNvPr id="4" name="Tabla 3">
            <a:extLst>
              <a:ext uri="{FF2B5EF4-FFF2-40B4-BE49-F238E27FC236}">
                <a16:creationId xmlns:a16="http://schemas.microsoft.com/office/drawing/2014/main" id="{8CEF875B-0C6E-4490-93BB-A64DDABDFA4B}"/>
              </a:ext>
            </a:extLst>
          </p:cNvPr>
          <p:cNvGraphicFramePr>
            <a:graphicFrameLocks noGrp="1"/>
          </p:cNvGraphicFramePr>
          <p:nvPr>
            <p:extLst>
              <p:ext uri="{D42A27DB-BD31-4B8C-83A1-F6EECF244321}">
                <p14:modId xmlns:p14="http://schemas.microsoft.com/office/powerpoint/2010/main" val="324943168"/>
              </p:ext>
            </p:extLst>
          </p:nvPr>
        </p:nvGraphicFramePr>
        <p:xfrm>
          <a:off x="114300" y="1547211"/>
          <a:ext cx="11920154" cy="4702895"/>
        </p:xfrm>
        <a:graphic>
          <a:graphicData uri="http://schemas.openxmlformats.org/drawingml/2006/table">
            <a:tbl>
              <a:tblPr>
                <a:tableStyleId>{BDBED569-4797-4DF1-A0F4-6AAB3CD982D8}</a:tableStyleId>
              </a:tblPr>
              <a:tblGrid>
                <a:gridCol w="609600">
                  <a:extLst>
                    <a:ext uri="{9D8B030D-6E8A-4147-A177-3AD203B41FA5}">
                      <a16:colId xmlns:a16="http://schemas.microsoft.com/office/drawing/2014/main" val="4281443454"/>
                    </a:ext>
                  </a:extLst>
                </a:gridCol>
                <a:gridCol w="1259893">
                  <a:extLst>
                    <a:ext uri="{9D8B030D-6E8A-4147-A177-3AD203B41FA5}">
                      <a16:colId xmlns:a16="http://schemas.microsoft.com/office/drawing/2014/main" val="381201571"/>
                    </a:ext>
                  </a:extLst>
                </a:gridCol>
                <a:gridCol w="5483807">
                  <a:extLst>
                    <a:ext uri="{9D8B030D-6E8A-4147-A177-3AD203B41FA5}">
                      <a16:colId xmlns:a16="http://schemas.microsoft.com/office/drawing/2014/main" val="45384937"/>
                    </a:ext>
                  </a:extLst>
                </a:gridCol>
                <a:gridCol w="1390650">
                  <a:extLst>
                    <a:ext uri="{9D8B030D-6E8A-4147-A177-3AD203B41FA5}">
                      <a16:colId xmlns:a16="http://schemas.microsoft.com/office/drawing/2014/main" val="990525806"/>
                    </a:ext>
                  </a:extLst>
                </a:gridCol>
                <a:gridCol w="1049440">
                  <a:extLst>
                    <a:ext uri="{9D8B030D-6E8A-4147-A177-3AD203B41FA5}">
                      <a16:colId xmlns:a16="http://schemas.microsoft.com/office/drawing/2014/main" val="2579055010"/>
                    </a:ext>
                  </a:extLst>
                </a:gridCol>
                <a:gridCol w="1063382">
                  <a:extLst>
                    <a:ext uri="{9D8B030D-6E8A-4147-A177-3AD203B41FA5}">
                      <a16:colId xmlns:a16="http://schemas.microsoft.com/office/drawing/2014/main" val="754520666"/>
                    </a:ext>
                  </a:extLst>
                </a:gridCol>
                <a:gridCol w="1063382">
                  <a:extLst>
                    <a:ext uri="{9D8B030D-6E8A-4147-A177-3AD203B41FA5}">
                      <a16:colId xmlns:a16="http://schemas.microsoft.com/office/drawing/2014/main" val="136098166"/>
                    </a:ext>
                  </a:extLst>
                </a:gridCol>
              </a:tblGrid>
              <a:tr h="329717">
                <a:tc>
                  <a:txBody>
                    <a:bodyPr/>
                    <a:lstStyle/>
                    <a:p>
                      <a:pPr algn="ctr" fontAlgn="ctr"/>
                      <a:r>
                        <a:rPr lang="es-PE" sz="1200" u="none" strike="noStrike">
                          <a:effectLst/>
                        </a:rPr>
                        <a:t>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2356593556"/>
                  </a:ext>
                </a:extLst>
              </a:tr>
              <a:tr h="676715">
                <a:tc>
                  <a:txBody>
                    <a:bodyPr/>
                    <a:lstStyle/>
                    <a:p>
                      <a:pPr algn="ctr" fontAlgn="b"/>
                      <a:r>
                        <a:rPr lang="es-PE" sz="1400" u="none" strike="noStrike" dirty="0">
                          <a:effectLst/>
                        </a:rPr>
                        <a:t>1</a:t>
                      </a:r>
                      <a:endParaRPr lang="es-PE" sz="1400" b="0" i="0" u="none" strike="noStrike" dirty="0">
                        <a:solidFill>
                          <a:srgbClr val="000000"/>
                        </a:solidFill>
                        <a:effectLst/>
                        <a:latin typeface="Open Sans"/>
                      </a:endParaRPr>
                    </a:p>
                  </a:txBody>
                  <a:tcPr marL="6660" marR="6660" marT="6660" marB="0" anchor="ctr"/>
                </a:tc>
                <a:tc>
                  <a:txBody>
                    <a:bodyPr/>
                    <a:lstStyle/>
                    <a:p>
                      <a:pPr algn="ctr" fontAlgn="b"/>
                      <a:r>
                        <a:rPr lang="es-PE" sz="1400" u="none" strike="noStrike">
                          <a:effectLst/>
                        </a:rPr>
                        <a:t>491841</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CONSTRUCCION DE COBERTURA; EN EL(LA) IE JOSE MARIA ARGUEDAS - CHUQUIBAMBILLA EN LA LOCALIDAD CHUQUIBAMBILLA, DISTRITO DE CHUQUIBAMBILLA, PROVINCIA GRAU,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9/07/2020 11:12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EN REGISTRO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3479835350"/>
                  </a:ext>
                </a:extLst>
              </a:tr>
              <a:tr h="572582">
                <a:tc>
                  <a:txBody>
                    <a:bodyPr/>
                    <a:lstStyle/>
                    <a:p>
                      <a:pPr algn="ctr" fontAlgn="b"/>
                      <a:r>
                        <a:rPr lang="es-PE" sz="1400" u="none" strike="noStrike">
                          <a:effectLst/>
                        </a:rPr>
                        <a:t>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2491815</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PE" sz="1400" u="none" strike="noStrike">
                          <a:effectLst/>
                        </a:rPr>
                        <a:t>CONSTRUCCION DE COBERTURA; EN EL(LA) IE RAFAEL GRAU - MAMARA EN LA LOCALIDAD MAMARA, DISTRITO DE MAMARA, PROVINCIA GRAU, DEPARTAMENTO APURIMAC</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9/07/2020 08:20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405,566.69</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EN REGISTRO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1775952952"/>
                  </a:ext>
                </a:extLst>
              </a:tr>
              <a:tr h="1006396">
                <a:tc>
                  <a:txBody>
                    <a:bodyPr/>
                    <a:lstStyle/>
                    <a:p>
                      <a:pPr algn="ctr" fontAlgn="b"/>
                      <a:r>
                        <a:rPr lang="es-PE" sz="1400" u="none" strike="noStrike">
                          <a:effectLst/>
                        </a:rPr>
                        <a:t>3</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2489444</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dirty="0">
                          <a:effectLst/>
                        </a:rPr>
                        <a:t>ADQUISICION DE MONITOR MULTI PARAMETRO, CAMA CLINICA RODABLE, ASPIRADOR DE SECRECIONES Y PULSIOXIMETRO; ADEMÁS DE OTROS ACTIVOS EN EL(LA) EESS SAN CAMILO DE LELIS (CHUQUIBAMBILLA) - CHUQUIBAMBILLA EN LA LOCALIDAD CHUQUIBAMBILLA, DISTRITO DE CHUQUIBAMBILLA, PROVINCIA GRAU, DEPARTAMENTO APURIMAC</a:t>
                      </a:r>
                      <a:endParaRPr lang="es-MX" sz="1400" b="0" i="0" u="none" strike="noStrike" dirty="0">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13:42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316,500.00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APROBADO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2529918291"/>
                  </a:ext>
                </a:extLst>
              </a:tr>
              <a:tr h="950373">
                <a:tc>
                  <a:txBody>
                    <a:bodyPr/>
                    <a:lstStyle/>
                    <a:p>
                      <a:pPr algn="ctr" fontAlgn="b"/>
                      <a:r>
                        <a:rPr lang="es-PE" sz="1400" u="none" strike="noStrike">
                          <a:effectLst/>
                        </a:rPr>
                        <a:t>4</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2489443</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ADQUISICION DE MONITOR MULTI PARAMETRO, CAMA CLINICA RODABLE, ASPIRADOR DE SECRECIONES Y PULSIOXIMETRO; ADEMÁS DE OTROS ACTIVOS EN EL(LA) EESS CENTRO DE SALUD ANTABAMBA - ANTABAMBA EN LA LOCALIDAD ANTABAMBA, DISTRITO DE ANTABAMBA, PROVINCIA ANTABAMBA,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13:12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316,500.00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APROBADO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3108787797"/>
                  </a:ext>
                </a:extLst>
              </a:tr>
              <a:tr h="841556">
                <a:tc>
                  <a:txBody>
                    <a:bodyPr/>
                    <a:lstStyle/>
                    <a:p>
                      <a:pPr algn="ctr" fontAlgn="b"/>
                      <a:r>
                        <a:rPr lang="es-PE" sz="1400" u="none" strike="noStrike">
                          <a:effectLst/>
                        </a:rPr>
                        <a:t>5</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2489428</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ADQUISICION DE MONITOR MULTI PARAMETRO, CAMA CLINICA RODABLE, ASPIRADOR DE SECRECIONES Y PULSIOXIMETRO; ADEMÁS DE OTROS ACTIVOS EN EL(LA) EESS TAMBOBAMBA - TAMBOBAMBA DISTRITO DE TAMBOBAMBA, PROVINCIA COTABAMBAS,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11:11</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391,660.00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APROBADO</a:t>
                      </a:r>
                      <a:endParaRPr lang="es-PE" sz="1400" b="0" i="0" u="none" strike="noStrike" dirty="0">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550764309"/>
                  </a:ext>
                </a:extLst>
              </a:tr>
            </a:tbl>
          </a:graphicData>
        </a:graphic>
      </p:graphicFrame>
      <p:sp>
        <p:nvSpPr>
          <p:cNvPr id="6" name="CuadroTexto 5">
            <a:extLst>
              <a:ext uri="{FF2B5EF4-FFF2-40B4-BE49-F238E27FC236}">
                <a16:creationId xmlns:a16="http://schemas.microsoft.com/office/drawing/2014/main" id="{A9F61ACB-4CE7-496E-8239-940803D6BE90}"/>
              </a:ext>
            </a:extLst>
          </p:cNvPr>
          <p:cNvSpPr txBox="1"/>
          <p:nvPr/>
        </p:nvSpPr>
        <p:spPr>
          <a:xfrm>
            <a:off x="2900354" y="553334"/>
            <a:ext cx="6119446" cy="369332"/>
          </a:xfrm>
          <a:prstGeom prst="rect">
            <a:avLst/>
          </a:prstGeom>
          <a:noFill/>
        </p:spPr>
        <p:txBody>
          <a:bodyPr wrap="square">
            <a:spAutoFit/>
          </a:bodyPr>
          <a:lstStyle/>
          <a:p>
            <a:pPr algn="ctr"/>
            <a:r>
              <a:rPr lang="es-MX" sz="1800" b="1" u="none" strike="noStrike" dirty="0">
                <a:solidFill>
                  <a:schemeClr val="accent1"/>
                </a:solidFill>
                <a:effectLst/>
              </a:rPr>
              <a:t>PROGRAMADOS AÑO 2020 (APROBADOS)</a:t>
            </a:r>
            <a:endParaRPr lang="es-PE" dirty="0">
              <a:solidFill>
                <a:schemeClr val="accent1"/>
              </a:solidFill>
            </a:endParaRPr>
          </a:p>
        </p:txBody>
      </p:sp>
    </p:spTree>
    <p:extLst>
      <p:ext uri="{BB962C8B-B14F-4D97-AF65-F5344CB8AC3E}">
        <p14:creationId xmlns:p14="http://schemas.microsoft.com/office/powerpoint/2010/main" val="7314903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35</a:t>
            </a:fld>
            <a:endParaRPr/>
          </a:p>
        </p:txBody>
      </p:sp>
      <p:graphicFrame>
        <p:nvGraphicFramePr>
          <p:cNvPr id="2" name="Tabla 1">
            <a:extLst>
              <a:ext uri="{FF2B5EF4-FFF2-40B4-BE49-F238E27FC236}">
                <a16:creationId xmlns:a16="http://schemas.microsoft.com/office/drawing/2014/main" id="{F3A21DDF-B030-44CF-9330-A9AC58051EF4}"/>
              </a:ext>
            </a:extLst>
          </p:cNvPr>
          <p:cNvGraphicFramePr>
            <a:graphicFrameLocks noGrp="1"/>
          </p:cNvGraphicFramePr>
          <p:nvPr>
            <p:extLst>
              <p:ext uri="{D42A27DB-BD31-4B8C-83A1-F6EECF244321}">
                <p14:modId xmlns:p14="http://schemas.microsoft.com/office/powerpoint/2010/main" val="3476007008"/>
              </p:ext>
            </p:extLst>
          </p:nvPr>
        </p:nvGraphicFramePr>
        <p:xfrm>
          <a:off x="164203" y="2054896"/>
          <a:ext cx="11874842" cy="3885240"/>
        </p:xfrm>
        <a:graphic>
          <a:graphicData uri="http://schemas.openxmlformats.org/drawingml/2006/table">
            <a:tbl>
              <a:tblPr>
                <a:tableStyleId>{BDBED569-4797-4DF1-A0F4-6AAB3CD982D8}</a:tableStyleId>
              </a:tblPr>
              <a:tblGrid>
                <a:gridCol w="803047">
                  <a:extLst>
                    <a:ext uri="{9D8B030D-6E8A-4147-A177-3AD203B41FA5}">
                      <a16:colId xmlns:a16="http://schemas.microsoft.com/office/drawing/2014/main" val="2353309979"/>
                    </a:ext>
                  </a:extLst>
                </a:gridCol>
                <a:gridCol w="1059338">
                  <a:extLst>
                    <a:ext uri="{9D8B030D-6E8A-4147-A177-3AD203B41FA5}">
                      <a16:colId xmlns:a16="http://schemas.microsoft.com/office/drawing/2014/main" val="370710239"/>
                    </a:ext>
                  </a:extLst>
                </a:gridCol>
                <a:gridCol w="5347951">
                  <a:extLst>
                    <a:ext uri="{9D8B030D-6E8A-4147-A177-3AD203B41FA5}">
                      <a16:colId xmlns:a16="http://schemas.microsoft.com/office/drawing/2014/main" val="1577536443"/>
                    </a:ext>
                  </a:extLst>
                </a:gridCol>
                <a:gridCol w="1281458">
                  <a:extLst>
                    <a:ext uri="{9D8B030D-6E8A-4147-A177-3AD203B41FA5}">
                      <a16:colId xmlns:a16="http://schemas.microsoft.com/office/drawing/2014/main" val="2721659820"/>
                    </a:ext>
                  </a:extLst>
                </a:gridCol>
                <a:gridCol w="1264372">
                  <a:extLst>
                    <a:ext uri="{9D8B030D-6E8A-4147-A177-3AD203B41FA5}">
                      <a16:colId xmlns:a16="http://schemas.microsoft.com/office/drawing/2014/main" val="1059931155"/>
                    </a:ext>
                  </a:extLst>
                </a:gridCol>
                <a:gridCol w="1059338">
                  <a:extLst>
                    <a:ext uri="{9D8B030D-6E8A-4147-A177-3AD203B41FA5}">
                      <a16:colId xmlns:a16="http://schemas.microsoft.com/office/drawing/2014/main" val="2292083819"/>
                    </a:ext>
                  </a:extLst>
                </a:gridCol>
                <a:gridCol w="1059338">
                  <a:extLst>
                    <a:ext uri="{9D8B030D-6E8A-4147-A177-3AD203B41FA5}">
                      <a16:colId xmlns:a16="http://schemas.microsoft.com/office/drawing/2014/main" val="2065754499"/>
                    </a:ext>
                  </a:extLst>
                </a:gridCol>
              </a:tblGrid>
              <a:tr h="36957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Situación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1743229723"/>
                  </a:ext>
                </a:extLst>
              </a:tr>
              <a:tr h="369570">
                <a:tc>
                  <a:txBody>
                    <a:bodyPr/>
                    <a:lstStyle/>
                    <a:p>
                      <a:pPr algn="ctr" fontAlgn="b"/>
                      <a:r>
                        <a:rPr lang="es-PE" sz="1200" u="none" strike="noStrike" dirty="0">
                          <a:effectLst/>
                        </a:rPr>
                        <a:t>6</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2489421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ADQUISICION DE MONITOR MULTI PARAMETRO, CAMA CLINICA RODABLE, ASPIRADOR DE SECRECIONES Y PULSIOXIMETRO; ADEMÁS DE OTROS ACTIVOS EN EL(LA) EESS CHALHUANCA - CHALHUANCA DISTRITO DE CHALHUANCA, PROVINCIA AYMARAES, DEPARTAMENTO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11/06/2020 10:40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316,500.00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248864065"/>
                  </a:ext>
                </a:extLst>
              </a:tr>
              <a:tr h="635512">
                <a:tc>
                  <a:txBody>
                    <a:bodyPr/>
                    <a:lstStyle/>
                    <a:p>
                      <a:pPr algn="ctr" fontAlgn="b"/>
                      <a:r>
                        <a:rPr lang="es-PE" sz="1200" u="none" strike="noStrike">
                          <a:effectLst/>
                        </a:rPr>
                        <a:t>7</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2489378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MONITOR MULTI PARAMETRO, CAMA CLINICA RODABLE, ASPIRADOR DE SECRECIONES Y PULSIOXIMETRO; ADEMÁS DE OTROS ACTIVOS EN EL(LA) EESS HUACCANA - HUACCANA DISTRITO DE HUACCANA, PROVINCIA CHINCHEROS,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10/06/2020 18:41</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316,500.00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94328054"/>
                  </a:ext>
                </a:extLst>
              </a:tr>
              <a:tr h="635512">
                <a:tc>
                  <a:txBody>
                    <a:bodyPr/>
                    <a:lstStyle/>
                    <a:p>
                      <a:pPr algn="ctr" fontAlgn="b"/>
                      <a:r>
                        <a:rPr lang="es-PE" sz="1200" u="none" strike="noStrike">
                          <a:effectLst/>
                        </a:rPr>
                        <a:t>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2489374</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MONITOR MULTI PARAMETRO, CAMA CLINICA RODABLE, ASPIRADOR DE SECRECIONES Y PULSIOXIMETRO; ADEMÁS DE OTROS ACTIVOS EN EL(LA) EESS CURAHUASI - CURAHUASI DISTRITO DE CURAHUASI,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10/06/2020 17:53</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296,620.00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89419675"/>
                  </a:ext>
                </a:extLst>
              </a:tr>
              <a:tr h="478272">
                <a:tc>
                  <a:txBody>
                    <a:bodyPr/>
                    <a:lstStyle/>
                    <a:p>
                      <a:pPr algn="ctr" fontAlgn="b"/>
                      <a:r>
                        <a:rPr lang="es-PE" sz="1200" u="none" strike="noStrike">
                          <a:effectLst/>
                        </a:rPr>
                        <a:t>9</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2487291</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CONSTRUCCION DE CREMATORIO; EN EL(LA) CEMENTERIO LUIS CESAR PETRICONI EN LA LOCALIDAD ABANCAY,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8/05/2020 13:08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1,247,072.25</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EN REGISTRO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38974939"/>
                  </a:ext>
                </a:extLst>
              </a:tr>
              <a:tr h="678114">
                <a:tc>
                  <a:txBody>
                    <a:bodyPr/>
                    <a:lstStyle/>
                    <a:p>
                      <a:pPr algn="ctr" fontAlgn="b"/>
                      <a:r>
                        <a:rPr lang="es-PE" sz="1200" u="none" strike="noStrike">
                          <a:effectLst/>
                        </a:rPr>
                        <a:t>10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2479358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CONSTRUCCION DE TALLER; REMODELACION DE TALLER; ADQUISICION DE EQUIPO DE LABORATORIO Y/O TALLER; EN EL(LA) INSTITUTO SUPERIOR TECNOLÓGICO PUBLICO DE CHALLHUAHUACHO EN LA LOCALIDAD CHALLHUAHUACHO, DISTRITO DE CHALLHUAHUACHO, PROVINCIA COTABAMBAS,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29/01/2020 08:46</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11,972,522.28</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263089945"/>
                  </a:ext>
                </a:extLst>
              </a:tr>
            </a:tbl>
          </a:graphicData>
        </a:graphic>
      </p:graphicFrame>
      <p:sp>
        <p:nvSpPr>
          <p:cNvPr id="3" name="CuadroTexto 2">
            <a:extLst>
              <a:ext uri="{FF2B5EF4-FFF2-40B4-BE49-F238E27FC236}">
                <a16:creationId xmlns:a16="http://schemas.microsoft.com/office/drawing/2014/main" id="{4043ED11-F221-437C-B423-FD0C137F6B7B}"/>
              </a:ext>
            </a:extLst>
          </p:cNvPr>
          <p:cNvSpPr txBox="1"/>
          <p:nvPr/>
        </p:nvSpPr>
        <p:spPr>
          <a:xfrm>
            <a:off x="2900354" y="553334"/>
            <a:ext cx="6119446" cy="369332"/>
          </a:xfrm>
          <a:prstGeom prst="rect">
            <a:avLst/>
          </a:prstGeom>
          <a:noFill/>
        </p:spPr>
        <p:txBody>
          <a:bodyPr wrap="square">
            <a:spAutoFit/>
          </a:bodyPr>
          <a:lstStyle/>
          <a:p>
            <a:pPr algn="ctr"/>
            <a:r>
              <a:rPr lang="es-MX" sz="1800" b="1" u="none" strike="noStrike" dirty="0">
                <a:solidFill>
                  <a:schemeClr val="accent1"/>
                </a:solidFill>
                <a:effectLst/>
              </a:rPr>
              <a:t>PROGRAMADOS AÑO 2020 (APROBADOS)</a:t>
            </a:r>
            <a:endParaRPr lang="es-PE" dirty="0">
              <a:solidFill>
                <a:schemeClr val="accent1"/>
              </a:solidFill>
            </a:endParaRPr>
          </a:p>
        </p:txBody>
      </p:sp>
    </p:spTree>
    <p:extLst>
      <p:ext uri="{BB962C8B-B14F-4D97-AF65-F5344CB8AC3E}">
        <p14:creationId xmlns:p14="http://schemas.microsoft.com/office/powerpoint/2010/main" val="4064523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36</a:t>
            </a:fld>
            <a:endParaRPr/>
          </a:p>
        </p:txBody>
      </p:sp>
      <p:graphicFrame>
        <p:nvGraphicFramePr>
          <p:cNvPr id="3" name="Tabla 2">
            <a:extLst>
              <a:ext uri="{FF2B5EF4-FFF2-40B4-BE49-F238E27FC236}">
                <a16:creationId xmlns:a16="http://schemas.microsoft.com/office/drawing/2014/main" id="{8C1F8C96-9329-4654-AFE2-32176D5A83F6}"/>
              </a:ext>
            </a:extLst>
          </p:cNvPr>
          <p:cNvGraphicFramePr>
            <a:graphicFrameLocks noGrp="1"/>
          </p:cNvGraphicFramePr>
          <p:nvPr>
            <p:extLst>
              <p:ext uri="{D42A27DB-BD31-4B8C-83A1-F6EECF244321}">
                <p14:modId xmlns:p14="http://schemas.microsoft.com/office/powerpoint/2010/main" val="3147801955"/>
              </p:ext>
            </p:extLst>
          </p:nvPr>
        </p:nvGraphicFramePr>
        <p:xfrm>
          <a:off x="234778" y="1481372"/>
          <a:ext cx="11788346" cy="4743450"/>
        </p:xfrm>
        <a:graphic>
          <a:graphicData uri="http://schemas.openxmlformats.org/drawingml/2006/table">
            <a:tbl>
              <a:tblPr>
                <a:tableStyleId>{BDBED569-4797-4DF1-A0F4-6AAB3CD982D8}</a:tableStyleId>
              </a:tblPr>
              <a:tblGrid>
                <a:gridCol w="702174">
                  <a:extLst>
                    <a:ext uri="{9D8B030D-6E8A-4147-A177-3AD203B41FA5}">
                      <a16:colId xmlns:a16="http://schemas.microsoft.com/office/drawing/2014/main" val="1051708523"/>
                    </a:ext>
                  </a:extLst>
                </a:gridCol>
                <a:gridCol w="925086">
                  <a:extLst>
                    <a:ext uri="{9D8B030D-6E8A-4147-A177-3AD203B41FA5}">
                      <a16:colId xmlns:a16="http://schemas.microsoft.com/office/drawing/2014/main" val="40916820"/>
                    </a:ext>
                  </a:extLst>
                </a:gridCol>
                <a:gridCol w="5814297">
                  <a:extLst>
                    <a:ext uri="{9D8B030D-6E8A-4147-A177-3AD203B41FA5}">
                      <a16:colId xmlns:a16="http://schemas.microsoft.com/office/drawing/2014/main" val="2392871145"/>
                    </a:ext>
                  </a:extLst>
                </a:gridCol>
                <a:gridCol w="1393202">
                  <a:extLst>
                    <a:ext uri="{9D8B030D-6E8A-4147-A177-3AD203B41FA5}">
                      <a16:colId xmlns:a16="http://schemas.microsoft.com/office/drawing/2014/main" val="239349416"/>
                    </a:ext>
                  </a:extLst>
                </a:gridCol>
                <a:gridCol w="1103415">
                  <a:extLst>
                    <a:ext uri="{9D8B030D-6E8A-4147-A177-3AD203B41FA5}">
                      <a16:colId xmlns:a16="http://schemas.microsoft.com/office/drawing/2014/main" val="3953032796"/>
                    </a:ext>
                  </a:extLst>
                </a:gridCol>
                <a:gridCol w="925086">
                  <a:extLst>
                    <a:ext uri="{9D8B030D-6E8A-4147-A177-3AD203B41FA5}">
                      <a16:colId xmlns:a16="http://schemas.microsoft.com/office/drawing/2014/main" val="1271948342"/>
                    </a:ext>
                  </a:extLst>
                </a:gridCol>
                <a:gridCol w="925086">
                  <a:extLst>
                    <a:ext uri="{9D8B030D-6E8A-4147-A177-3AD203B41FA5}">
                      <a16:colId xmlns:a16="http://schemas.microsoft.com/office/drawing/2014/main" val="2700425603"/>
                    </a:ext>
                  </a:extLst>
                </a:gridCol>
              </a:tblGrid>
              <a:tr h="43053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Fecha de registro</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4125316680"/>
                  </a:ext>
                </a:extLst>
              </a:tr>
              <a:tr h="430530">
                <a:tc>
                  <a:txBody>
                    <a:bodyPr/>
                    <a:lstStyle/>
                    <a:p>
                      <a:pPr algn="ctr" fontAlgn="b"/>
                      <a:r>
                        <a:rPr lang="es-PE" sz="1200" u="none" strike="noStrike" dirty="0">
                          <a:effectLst/>
                        </a:rPr>
                        <a:t>11</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IOARR. OPTIMIZACIÓN MEDIANTE COBERTURA DE LA LOSA DEPORTIVA MULTIUSO DE LA INSTITUCIÓN EDUCATIVA SECUNDARIA "JOSÉ MARÍA ARGUEDAS" CHUQUIBAMBILLA, DISTRITO - CHUQUIBAMBILLA ,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15895551"/>
                  </a:ext>
                </a:extLst>
              </a:tr>
              <a:tr h="328243">
                <a:tc>
                  <a:txBody>
                    <a:bodyPr/>
                    <a:lstStyle/>
                    <a:p>
                      <a:pPr algn="ctr" fontAlgn="b"/>
                      <a:r>
                        <a:rPr lang="es-PE" sz="1200" u="none" strike="noStrike" dirty="0">
                          <a:effectLst/>
                        </a:rPr>
                        <a:t>12</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N° 54394  "SEÑOR DE LOS MILAGROS"  DISTRITO - CURPAHUASI,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30123372"/>
                  </a:ext>
                </a:extLst>
              </a:tr>
              <a:tr h="328243">
                <a:tc>
                  <a:txBody>
                    <a:bodyPr/>
                    <a:lstStyle/>
                    <a:p>
                      <a:pPr algn="ctr" fontAlgn="b"/>
                      <a:r>
                        <a:rPr lang="es-PE" sz="1200" u="none" strike="noStrike" dirty="0">
                          <a:effectLst/>
                        </a:rPr>
                        <a:t>13</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N° 54411 - SANTA ROSA, DISTRITO - SANTA ROSA,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89737712"/>
                  </a:ext>
                </a:extLst>
              </a:tr>
              <a:tr h="328243">
                <a:tc>
                  <a:txBody>
                    <a:bodyPr/>
                    <a:lstStyle/>
                    <a:p>
                      <a:pPr algn="ctr" fontAlgn="b"/>
                      <a:r>
                        <a:rPr lang="es-PE" sz="1200" u="none" strike="noStrike" dirty="0">
                          <a:effectLst/>
                        </a:rPr>
                        <a:t>14</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a:t>
                      </a:r>
                      <a:r>
                        <a:rPr lang="es-PE" sz="1400" u="none" strike="noStrike" dirty="0" err="1">
                          <a:effectLst/>
                        </a:rPr>
                        <a:t>N°</a:t>
                      </a:r>
                      <a:r>
                        <a:rPr lang="es-PE" sz="1400" u="none" strike="noStrike" dirty="0">
                          <a:effectLst/>
                        </a:rPr>
                        <a:t> 54408 </a:t>
                      </a:r>
                      <a:r>
                        <a:rPr lang="es-PE" sz="1200" u="none" strike="noStrike" dirty="0">
                          <a:effectLst/>
                        </a:rPr>
                        <a:t>AYRIHUANCA</a:t>
                      </a:r>
                      <a:r>
                        <a:rPr lang="es-PE" sz="1400" u="none" strike="noStrike" dirty="0">
                          <a:effectLst/>
                        </a:rPr>
                        <a:t> , DISTRITO - MICAELA BASTIDAS,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98320381"/>
                  </a:ext>
                </a:extLst>
              </a:tr>
              <a:tr h="328243">
                <a:tc>
                  <a:txBody>
                    <a:bodyPr/>
                    <a:lstStyle/>
                    <a:p>
                      <a:pPr algn="ctr" fontAlgn="b"/>
                      <a:r>
                        <a:rPr lang="es-PE" sz="1200" u="none" strike="noStrike" dirty="0">
                          <a:effectLst/>
                        </a:rPr>
                        <a:t>15</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SECUNDARIA "FRAY DIEGO ORTIZ" PROGRESO, DISTRITO - PROGRESO ,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95279979"/>
                  </a:ext>
                </a:extLst>
              </a:tr>
              <a:tr h="328243">
                <a:tc>
                  <a:txBody>
                    <a:bodyPr/>
                    <a:lstStyle/>
                    <a:p>
                      <a:pPr algn="ctr" fontAlgn="b"/>
                      <a:r>
                        <a:rPr lang="es-PE" sz="1200" u="none" strike="noStrike" dirty="0">
                          <a:effectLst/>
                        </a:rPr>
                        <a:t>16</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SECUNDARIA "JUAN ESPINOZA MEDRANO" PATAYPAMPA, DISTRITO - PATAYPAMPA ,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1093798"/>
                  </a:ext>
                </a:extLst>
              </a:tr>
            </a:tbl>
          </a:graphicData>
        </a:graphic>
      </p:graphicFrame>
      <p:sp>
        <p:nvSpPr>
          <p:cNvPr id="6" name="CuadroTexto 5">
            <a:extLst>
              <a:ext uri="{FF2B5EF4-FFF2-40B4-BE49-F238E27FC236}">
                <a16:creationId xmlns:a16="http://schemas.microsoft.com/office/drawing/2014/main" id="{735A1E06-223B-462A-A1A9-5BEEF17B7527}"/>
              </a:ext>
            </a:extLst>
          </p:cNvPr>
          <p:cNvSpPr txBox="1"/>
          <p:nvPr/>
        </p:nvSpPr>
        <p:spPr>
          <a:xfrm>
            <a:off x="1012573" y="310012"/>
            <a:ext cx="10232755" cy="646331"/>
          </a:xfrm>
          <a:prstGeom prst="rect">
            <a:avLst/>
          </a:prstGeom>
          <a:noFill/>
        </p:spPr>
        <p:txBody>
          <a:bodyPr wrap="square">
            <a:spAutoFit/>
          </a:bodyPr>
          <a:lstStyle/>
          <a:p>
            <a:pPr algn="ctr" fontAlgn="ctr"/>
            <a:r>
              <a:rPr lang="es-MX" sz="1800" b="1" u="none" strike="noStrike" dirty="0">
                <a:solidFill>
                  <a:schemeClr val="accent1"/>
                </a:solidFill>
                <a:effectLst/>
              </a:rPr>
              <a:t>PROGRAMADOS AÑO 2020</a:t>
            </a:r>
            <a:br>
              <a:rPr lang="es-MX" sz="1800" b="1" u="none" strike="noStrike" dirty="0">
                <a:solidFill>
                  <a:schemeClr val="accent1"/>
                </a:solidFill>
                <a:effectLst/>
              </a:rPr>
            </a:br>
            <a:r>
              <a:rPr lang="es-MX" sz="1800" b="1" u="none" strike="noStrike" dirty="0">
                <a:solidFill>
                  <a:schemeClr val="accent1"/>
                </a:solidFill>
                <a:effectLst/>
              </a:rPr>
              <a:t> (EN FORMULACIÓN)</a:t>
            </a:r>
            <a:endParaRPr lang="es-MX" sz="1800" b="1" i="0" u="none" strike="noStrike" dirty="0">
              <a:solidFill>
                <a:schemeClr val="accent1"/>
              </a:solidFill>
              <a:effectLst/>
              <a:latin typeface="Open Sans"/>
            </a:endParaRPr>
          </a:p>
        </p:txBody>
      </p:sp>
    </p:spTree>
    <p:extLst>
      <p:ext uri="{BB962C8B-B14F-4D97-AF65-F5344CB8AC3E}">
        <p14:creationId xmlns:p14="http://schemas.microsoft.com/office/powerpoint/2010/main" val="3107187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37</a:t>
            </a:fld>
            <a:endParaRPr/>
          </a:p>
        </p:txBody>
      </p:sp>
      <p:graphicFrame>
        <p:nvGraphicFramePr>
          <p:cNvPr id="4" name="Tabla 3">
            <a:extLst>
              <a:ext uri="{FF2B5EF4-FFF2-40B4-BE49-F238E27FC236}">
                <a16:creationId xmlns:a16="http://schemas.microsoft.com/office/drawing/2014/main" id="{C2617951-4DA7-4E3B-BF06-EA47E62B0F92}"/>
              </a:ext>
            </a:extLst>
          </p:cNvPr>
          <p:cNvGraphicFramePr>
            <a:graphicFrameLocks noGrp="1"/>
          </p:cNvGraphicFramePr>
          <p:nvPr>
            <p:extLst>
              <p:ext uri="{D42A27DB-BD31-4B8C-83A1-F6EECF244321}">
                <p14:modId xmlns:p14="http://schemas.microsoft.com/office/powerpoint/2010/main" val="1646340740"/>
              </p:ext>
            </p:extLst>
          </p:nvPr>
        </p:nvGraphicFramePr>
        <p:xfrm>
          <a:off x="188916" y="2358860"/>
          <a:ext cx="11850129" cy="3420650"/>
        </p:xfrm>
        <a:graphic>
          <a:graphicData uri="http://schemas.openxmlformats.org/drawingml/2006/table">
            <a:tbl>
              <a:tblPr>
                <a:tableStyleId>{BDBED569-4797-4DF1-A0F4-6AAB3CD982D8}</a:tableStyleId>
              </a:tblPr>
              <a:tblGrid>
                <a:gridCol w="801375">
                  <a:extLst>
                    <a:ext uri="{9D8B030D-6E8A-4147-A177-3AD203B41FA5}">
                      <a16:colId xmlns:a16="http://schemas.microsoft.com/office/drawing/2014/main" val="1252474407"/>
                    </a:ext>
                  </a:extLst>
                </a:gridCol>
                <a:gridCol w="1057134">
                  <a:extLst>
                    <a:ext uri="{9D8B030D-6E8A-4147-A177-3AD203B41FA5}">
                      <a16:colId xmlns:a16="http://schemas.microsoft.com/office/drawing/2014/main" val="310570775"/>
                    </a:ext>
                  </a:extLst>
                </a:gridCol>
                <a:gridCol w="5336820">
                  <a:extLst>
                    <a:ext uri="{9D8B030D-6E8A-4147-A177-3AD203B41FA5}">
                      <a16:colId xmlns:a16="http://schemas.microsoft.com/office/drawing/2014/main" val="1882591038"/>
                    </a:ext>
                  </a:extLst>
                </a:gridCol>
                <a:gridCol w="1278791">
                  <a:extLst>
                    <a:ext uri="{9D8B030D-6E8A-4147-A177-3AD203B41FA5}">
                      <a16:colId xmlns:a16="http://schemas.microsoft.com/office/drawing/2014/main" val="388525022"/>
                    </a:ext>
                  </a:extLst>
                </a:gridCol>
                <a:gridCol w="1261741">
                  <a:extLst>
                    <a:ext uri="{9D8B030D-6E8A-4147-A177-3AD203B41FA5}">
                      <a16:colId xmlns:a16="http://schemas.microsoft.com/office/drawing/2014/main" val="3011268787"/>
                    </a:ext>
                  </a:extLst>
                </a:gridCol>
                <a:gridCol w="1057134">
                  <a:extLst>
                    <a:ext uri="{9D8B030D-6E8A-4147-A177-3AD203B41FA5}">
                      <a16:colId xmlns:a16="http://schemas.microsoft.com/office/drawing/2014/main" val="1509887094"/>
                    </a:ext>
                  </a:extLst>
                </a:gridCol>
                <a:gridCol w="1057134">
                  <a:extLst>
                    <a:ext uri="{9D8B030D-6E8A-4147-A177-3AD203B41FA5}">
                      <a16:colId xmlns:a16="http://schemas.microsoft.com/office/drawing/2014/main" val="4266432296"/>
                    </a:ext>
                  </a:extLst>
                </a:gridCol>
              </a:tblGrid>
              <a:tr h="27813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3257268827"/>
                  </a:ext>
                </a:extLst>
              </a:tr>
              <a:tr h="278130">
                <a:tc>
                  <a:txBody>
                    <a:bodyPr/>
                    <a:lstStyle/>
                    <a:p>
                      <a:pPr algn="ctr" fontAlgn="b"/>
                      <a:r>
                        <a:rPr lang="es-PE" sz="1400" u="none" strike="noStrike" dirty="0">
                          <a:effectLst/>
                        </a:rPr>
                        <a:t>25</a:t>
                      </a:r>
                      <a:endParaRPr lang="es-PE"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109271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AMPLIACIÓN MARGINAL - ADQUISICION ANTICIPADA DE TERRENOS ADQUISICIÓN DE TERRENO PARA EL CENTRO DE SALUD ANDAHUAYLAS, PROVINCIA DE ANDAHUAYLAS, REGIÓN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10/02/2020 12:08</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2,000,000.00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IDEA</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 </a:t>
                      </a:r>
                      <a:endParaRPr lang="es-PE"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47921382"/>
                  </a:ext>
                </a:extLst>
              </a:tr>
              <a:tr h="598285">
                <a:tc>
                  <a:txBody>
                    <a:bodyPr/>
                    <a:lstStyle/>
                    <a:p>
                      <a:pPr algn="ctr" fontAlgn="b"/>
                      <a:r>
                        <a:rPr lang="es-PE" sz="1400" u="none" strike="noStrike">
                          <a:effectLst/>
                        </a:rPr>
                        <a:t>26</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9209</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AMPLIACIÓN MARGINAL - ADQUISICION ANTICIPADA DE TERRENOS -ADQUISICIÓN DE TERRENO PARA EDIFICACIÓN PÚBLICA; EN EL(LA) IEI N° 1109 TABLADA ALTA IEP N° 54905 SUR AMÉRICA E IES MUTTER IRENE AMEND, DISTRITO DE ABANCAY, PROVINCIA DE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11:33</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7,808,720.00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17274628"/>
                  </a:ext>
                </a:extLst>
              </a:tr>
              <a:tr h="452549">
                <a:tc>
                  <a:txBody>
                    <a:bodyPr/>
                    <a:lstStyle/>
                    <a:p>
                      <a:pPr algn="ctr" fontAlgn="b"/>
                      <a:r>
                        <a:rPr lang="es-PE" sz="1400" u="none" strike="noStrike">
                          <a:effectLst/>
                        </a:rPr>
                        <a:t>27</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a:effectLst/>
                        </a:rPr>
                        <a:t>109267</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AMPLIACIÓN MARGINAL - ADQUISICION ANTICIPADA DE TERRENOS ADQUISICIÓN DE TERRENO PARA EL CENTRO DE SALUD METROPOLITANO, PROVINCIA DE ABANCAY, REGIÓN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12:05</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2,500,000.00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56082866"/>
                  </a:ext>
                </a:extLst>
              </a:tr>
              <a:tr h="598285">
                <a:tc>
                  <a:txBody>
                    <a:bodyPr/>
                    <a:lstStyle/>
                    <a:p>
                      <a:pPr algn="ctr" fontAlgn="b"/>
                      <a:r>
                        <a:rPr lang="es-PE" sz="1400" u="none" strike="noStrike">
                          <a:effectLst/>
                        </a:rPr>
                        <a:t>28</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a:effectLst/>
                        </a:rPr>
                        <a:t>9220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AMPLIACIÓN MARGINAL - ADQUISICION ANTICIPADA DE TERRENOS EN LA INSTITUCIÓN EDUCATIVA SECUNDARIA DE TAPAYA, DISTRITO DE ANDAHUAYLAS, PROVINCIA DE ANDAHUAYLAS, DEPARTAMENTO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10/02/2020 11:42</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270,000.00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526113606"/>
                  </a:ext>
                </a:extLst>
              </a:tr>
              <a:tr h="598285">
                <a:tc>
                  <a:txBody>
                    <a:bodyPr/>
                    <a:lstStyle/>
                    <a:p>
                      <a:pPr algn="ctr" fontAlgn="b"/>
                      <a:r>
                        <a:rPr lang="es-PE" sz="1400" u="none" strike="noStrike" dirty="0">
                          <a:effectLst/>
                        </a:rPr>
                        <a:t>29</a:t>
                      </a:r>
                      <a:endParaRPr lang="es-PE"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109191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OPTIMIZACIÓN - ADQUISICION DE EQUIPOS Y SOFTWARE PARA LA IMPLEMENTACIÓN DE GOBIERNO ELECTRÓNICO EN EL GOBIERNO REGIONAL DE APURÍMAC,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11:19</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4,472,015.00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IDEA</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 </a:t>
                      </a:r>
                      <a:endParaRPr lang="es-PE"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99633478"/>
                  </a:ext>
                </a:extLst>
              </a:tr>
            </a:tbl>
          </a:graphicData>
        </a:graphic>
      </p:graphicFrame>
      <p:pic>
        <p:nvPicPr>
          <p:cNvPr id="2" name="Picture 2" descr="Iconos de computadora inicio botón firmar, inicio, firmar, en ...">
            <a:hlinkClick r:id="rId3" action="ppaction://hlinksldjump"/>
            <a:extLst>
              <a:ext uri="{FF2B5EF4-FFF2-40B4-BE49-F238E27FC236}">
                <a16:creationId xmlns:a16="http://schemas.microsoft.com/office/drawing/2014/main" id="{7A5C6CF3-5CD5-465D-ABBE-D11FCD2F77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31D361E2-9845-41B1-9284-7B142840A2DE}"/>
              </a:ext>
            </a:extLst>
          </p:cNvPr>
          <p:cNvSpPr txBox="1"/>
          <p:nvPr/>
        </p:nvSpPr>
        <p:spPr>
          <a:xfrm>
            <a:off x="1012573" y="310012"/>
            <a:ext cx="10232755" cy="646331"/>
          </a:xfrm>
          <a:prstGeom prst="rect">
            <a:avLst/>
          </a:prstGeom>
          <a:noFill/>
        </p:spPr>
        <p:txBody>
          <a:bodyPr wrap="square">
            <a:spAutoFit/>
          </a:bodyPr>
          <a:lstStyle/>
          <a:p>
            <a:pPr algn="ctr" fontAlgn="ctr"/>
            <a:r>
              <a:rPr lang="es-MX" sz="1800" b="1" u="none" strike="noStrike" dirty="0">
                <a:solidFill>
                  <a:schemeClr val="accent1"/>
                </a:solidFill>
                <a:effectLst/>
              </a:rPr>
              <a:t>PROGRAMADOS AÑO 2020</a:t>
            </a:r>
            <a:br>
              <a:rPr lang="es-MX" sz="1800" b="1" u="none" strike="noStrike" dirty="0">
                <a:solidFill>
                  <a:schemeClr val="accent1"/>
                </a:solidFill>
                <a:effectLst/>
              </a:rPr>
            </a:br>
            <a:r>
              <a:rPr lang="es-MX" sz="1800" b="1" u="none" strike="noStrike" dirty="0">
                <a:solidFill>
                  <a:schemeClr val="accent1"/>
                </a:solidFill>
                <a:effectLst/>
              </a:rPr>
              <a:t> (EN FORMULACIÓN)</a:t>
            </a:r>
            <a:endParaRPr lang="es-MX" sz="1800" b="1" i="0" u="none" strike="noStrike" dirty="0">
              <a:solidFill>
                <a:schemeClr val="accent1"/>
              </a:solidFill>
              <a:effectLst/>
              <a:latin typeface="Open Sans"/>
            </a:endParaRPr>
          </a:p>
        </p:txBody>
      </p:sp>
    </p:spTree>
    <p:extLst>
      <p:ext uri="{BB962C8B-B14F-4D97-AF65-F5344CB8AC3E}">
        <p14:creationId xmlns:p14="http://schemas.microsoft.com/office/powerpoint/2010/main" val="1195256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0DC97D-E8E1-46E5-AAB4-F7EEC7775E4F}"/>
              </a:ext>
            </a:extLst>
          </p:cNvPr>
          <p:cNvSpPr txBox="1">
            <a:spLocks/>
          </p:cNvSpPr>
          <p:nvPr/>
        </p:nvSpPr>
        <p:spPr>
          <a:xfrm>
            <a:off x="5125720" y="2824479"/>
            <a:ext cx="1940560" cy="604521"/>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3600" b="1" dirty="0">
                <a:solidFill>
                  <a:schemeClr val="accent1"/>
                </a:solidFill>
                <a:latin typeface="+mn-lt"/>
              </a:rPr>
              <a:t>GRACIAS</a:t>
            </a:r>
            <a:endParaRPr lang="es-PE" dirty="0"/>
          </a:p>
        </p:txBody>
      </p:sp>
    </p:spTree>
    <p:extLst>
      <p:ext uri="{BB962C8B-B14F-4D97-AF65-F5344CB8AC3E}">
        <p14:creationId xmlns:p14="http://schemas.microsoft.com/office/powerpoint/2010/main" val="949670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110504" y="808737"/>
            <a:ext cx="10562741" cy="446986"/>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Proyectos en Formulación y Programados  a Nivel de Idea - 2020</a:t>
            </a:r>
            <a:endParaRPr sz="2800" b="1" dirty="0">
              <a:ln w="0"/>
              <a:solidFill>
                <a:schemeClr val="accent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a:t>
            </a:fld>
            <a:endParaRPr/>
          </a:p>
        </p:txBody>
      </p:sp>
      <p:sp>
        <p:nvSpPr>
          <p:cNvPr id="2" name="Google Shape;95;p13">
            <a:extLst>
              <a:ext uri="{FF2B5EF4-FFF2-40B4-BE49-F238E27FC236}">
                <a16:creationId xmlns:a16="http://schemas.microsoft.com/office/drawing/2014/main" id="{DAEB0D2F-2CCF-47D1-94EF-E65610CDEE82}"/>
              </a:ext>
            </a:extLst>
          </p:cNvPr>
          <p:cNvSpPr txBox="1">
            <a:spLocks/>
          </p:cNvSpPr>
          <p:nvPr/>
        </p:nvSpPr>
        <p:spPr>
          <a:xfrm>
            <a:off x="705290" y="368684"/>
            <a:ext cx="10315553" cy="44698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a:t>
            </a:r>
            <a:r>
              <a:rPr lang="es-PE"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Salud</a:t>
            </a:r>
            <a:endParaRPr lang="es-MX" sz="24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endParaRPr>
          </a:p>
        </p:txBody>
      </p:sp>
      <p:graphicFrame>
        <p:nvGraphicFramePr>
          <p:cNvPr id="6" name="Tabla 5"/>
          <p:cNvGraphicFramePr>
            <a:graphicFrameLocks noGrp="1"/>
          </p:cNvGraphicFramePr>
          <p:nvPr>
            <p:extLst>
              <p:ext uri="{D42A27DB-BD31-4B8C-83A1-F6EECF244321}">
                <p14:modId xmlns:p14="http://schemas.microsoft.com/office/powerpoint/2010/main" val="1499673461"/>
              </p:ext>
            </p:extLst>
          </p:nvPr>
        </p:nvGraphicFramePr>
        <p:xfrm>
          <a:off x="263716" y="1422034"/>
          <a:ext cx="11609838" cy="4137180"/>
        </p:xfrm>
        <a:graphic>
          <a:graphicData uri="http://schemas.openxmlformats.org/drawingml/2006/table">
            <a:tbl>
              <a:tblPr>
                <a:tableStyleId>{BDBED569-4797-4DF1-A0F4-6AAB3CD982D8}</a:tableStyleId>
              </a:tblPr>
              <a:tblGrid>
                <a:gridCol w="294223">
                  <a:extLst>
                    <a:ext uri="{9D8B030D-6E8A-4147-A177-3AD203B41FA5}">
                      <a16:colId xmlns:a16="http://schemas.microsoft.com/office/drawing/2014/main" val="20000"/>
                    </a:ext>
                  </a:extLst>
                </a:gridCol>
                <a:gridCol w="557939">
                  <a:extLst>
                    <a:ext uri="{9D8B030D-6E8A-4147-A177-3AD203B41FA5}">
                      <a16:colId xmlns:a16="http://schemas.microsoft.com/office/drawing/2014/main" val="20001"/>
                    </a:ext>
                  </a:extLst>
                </a:gridCol>
                <a:gridCol w="2502533">
                  <a:extLst>
                    <a:ext uri="{9D8B030D-6E8A-4147-A177-3AD203B41FA5}">
                      <a16:colId xmlns:a16="http://schemas.microsoft.com/office/drawing/2014/main" val="20002"/>
                    </a:ext>
                  </a:extLst>
                </a:gridCol>
                <a:gridCol w="1005840">
                  <a:extLst>
                    <a:ext uri="{9D8B030D-6E8A-4147-A177-3AD203B41FA5}">
                      <a16:colId xmlns:a16="http://schemas.microsoft.com/office/drawing/2014/main" val="20003"/>
                    </a:ext>
                  </a:extLst>
                </a:gridCol>
                <a:gridCol w="777240">
                  <a:extLst>
                    <a:ext uri="{9D8B030D-6E8A-4147-A177-3AD203B41FA5}">
                      <a16:colId xmlns:a16="http://schemas.microsoft.com/office/drawing/2014/main" val="20004"/>
                    </a:ext>
                  </a:extLst>
                </a:gridCol>
                <a:gridCol w="659675">
                  <a:extLst>
                    <a:ext uri="{9D8B030D-6E8A-4147-A177-3AD203B41FA5}">
                      <a16:colId xmlns:a16="http://schemas.microsoft.com/office/drawing/2014/main" val="20005"/>
                    </a:ext>
                  </a:extLst>
                </a:gridCol>
                <a:gridCol w="1149531">
                  <a:extLst>
                    <a:ext uri="{9D8B030D-6E8A-4147-A177-3AD203B41FA5}">
                      <a16:colId xmlns:a16="http://schemas.microsoft.com/office/drawing/2014/main" val="1514794214"/>
                    </a:ext>
                  </a:extLst>
                </a:gridCol>
                <a:gridCol w="1045029">
                  <a:extLst>
                    <a:ext uri="{9D8B030D-6E8A-4147-A177-3AD203B41FA5}">
                      <a16:colId xmlns:a16="http://schemas.microsoft.com/office/drawing/2014/main" val="427880610"/>
                    </a:ext>
                  </a:extLst>
                </a:gridCol>
                <a:gridCol w="1319348">
                  <a:extLst>
                    <a:ext uri="{9D8B030D-6E8A-4147-A177-3AD203B41FA5}">
                      <a16:colId xmlns:a16="http://schemas.microsoft.com/office/drawing/2014/main" val="20006"/>
                    </a:ext>
                  </a:extLst>
                </a:gridCol>
                <a:gridCol w="2298480">
                  <a:extLst>
                    <a:ext uri="{9D8B030D-6E8A-4147-A177-3AD203B41FA5}">
                      <a16:colId xmlns:a16="http://schemas.microsoft.com/office/drawing/2014/main" val="20007"/>
                    </a:ext>
                  </a:extLst>
                </a:gridCol>
              </a:tblGrid>
              <a:tr h="336292">
                <a:tc>
                  <a:txBody>
                    <a:bodyPr/>
                    <a:lstStyle/>
                    <a:p>
                      <a:pPr algn="ctr" fontAlgn="ctr"/>
                      <a:r>
                        <a:rPr lang="es-PE" sz="1000" b="1" u="none" strike="noStrike" dirty="0">
                          <a:solidFill>
                            <a:schemeClr val="tx1"/>
                          </a:solidFill>
                          <a:effectLst/>
                          <a:latin typeface="+mn-lt"/>
                        </a:rPr>
                        <a:t>N°</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Código de </a:t>
                      </a:r>
                    </a:p>
                    <a:p>
                      <a:pPr algn="ctr" fontAlgn="ctr"/>
                      <a:r>
                        <a:rPr lang="es-PE" sz="1000" b="1" u="none" strike="noStrike" dirty="0">
                          <a:solidFill>
                            <a:schemeClr val="tx1"/>
                          </a:solidFill>
                          <a:effectLst/>
                          <a:latin typeface="+mn-lt"/>
                        </a:rPr>
                        <a:t>idea</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latin typeface="+mn-lt"/>
                        </a:rPr>
                        <a:t>Nombre de la idea</a:t>
                      </a:r>
                      <a:endParaRPr lang="es-PE" sz="1000" b="1" i="0" u="none" strike="noStrike">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latin typeface="+mn-lt"/>
                        </a:rPr>
                        <a:t>Inversion</a:t>
                      </a:r>
                      <a:br>
                        <a:rPr lang="es-PE" sz="1000" b="1" u="none" strike="noStrike">
                          <a:solidFill>
                            <a:schemeClr val="tx1"/>
                          </a:solidFill>
                          <a:effectLst/>
                          <a:latin typeface="+mn-lt"/>
                        </a:rPr>
                      </a:br>
                      <a:r>
                        <a:rPr lang="es-PE" sz="1000" b="1" u="none" strike="noStrike">
                          <a:solidFill>
                            <a:schemeClr val="tx1"/>
                          </a:solidFill>
                          <a:effectLst/>
                          <a:latin typeface="+mn-lt"/>
                        </a:rPr>
                        <a:t>Estimada</a:t>
                      </a:r>
                      <a:endParaRPr lang="es-PE" sz="1000" b="1" i="0" u="none" strike="noStrike">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Estado </a:t>
                      </a:r>
                    </a:p>
                    <a:p>
                      <a:pPr algn="ctr" fontAlgn="ctr"/>
                      <a:r>
                        <a:rPr lang="es-PE" sz="1000" b="1" u="none" strike="noStrike" dirty="0">
                          <a:solidFill>
                            <a:schemeClr val="tx1"/>
                          </a:solidFill>
                          <a:effectLst/>
                          <a:latin typeface="+mn-lt"/>
                        </a:rPr>
                        <a:t>Situacional</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Plazo aprobado según PDT</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Fecha de Inicio y termino de Formulación</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marL="0" algn="ctr" defTabSz="914400" rtl="0" eaLnBrk="1" fontAlgn="ctr" latinLnBrk="0" hangingPunct="1"/>
                      <a:r>
                        <a:rPr lang="es-MX" sz="1000" b="1" u="none" strike="noStrike" kern="1200" dirty="0">
                          <a:solidFill>
                            <a:schemeClr val="tx1"/>
                          </a:solidFill>
                          <a:effectLst/>
                          <a:latin typeface="+mn-lt"/>
                          <a:ea typeface="+mn-ea"/>
                          <a:cs typeface="+mn-cs"/>
                        </a:rPr>
                        <a:t>Tiempo Transcurrido</a:t>
                      </a:r>
                      <a:endParaRPr lang="es-PE" sz="1000" b="1" u="none" strike="noStrike" kern="1200" dirty="0">
                        <a:solidFill>
                          <a:schemeClr val="tx1"/>
                        </a:solidFill>
                        <a:effectLst/>
                        <a:latin typeface="+mn-lt"/>
                        <a:ea typeface="+mn-ea"/>
                        <a:cs typeface="+mn-cs"/>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Alcance</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Observación</a:t>
                      </a:r>
                      <a:endParaRPr lang="es-PE" sz="1000" b="1" i="0" u="none" strike="noStrike" dirty="0">
                        <a:solidFill>
                          <a:schemeClr val="tx1"/>
                        </a:solidFill>
                        <a:effectLst/>
                        <a:latin typeface="+mn-lt"/>
                      </a:endParaRPr>
                    </a:p>
                  </a:txBody>
                  <a:tcPr marL="5595" marR="5595" marT="5595" marB="0" anchor="ctr">
                    <a:solidFill>
                      <a:schemeClr val="accent5"/>
                    </a:solidFill>
                  </a:tcPr>
                </a:tc>
                <a:extLst>
                  <a:ext uri="{0D108BD9-81ED-4DB2-BD59-A6C34878D82A}">
                    <a16:rowId xmlns:a16="http://schemas.microsoft.com/office/drawing/2014/main" val="10000"/>
                  </a:ext>
                </a:extLst>
              </a:tr>
              <a:tr h="1161868">
                <a:tc>
                  <a:txBody>
                    <a:bodyPr/>
                    <a:lstStyle/>
                    <a:p>
                      <a:pPr algn="ctr" fontAlgn="ctr"/>
                      <a:r>
                        <a:rPr lang="es-PE" sz="1000" u="none" strike="noStrike" dirty="0">
                          <a:effectLst/>
                          <a:latin typeface="+mn-lt"/>
                        </a:rPr>
                        <a:t>1</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algn="ctr" fontAlgn="ctr"/>
                      <a:r>
                        <a:rPr lang="es-PE" sz="1000" u="none" strike="noStrike" dirty="0">
                          <a:effectLst/>
                          <a:latin typeface="+mn-lt"/>
                        </a:rPr>
                        <a:t>45081</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algn="l" fontAlgn="ctr"/>
                      <a:r>
                        <a:rPr lang="es-PE" sz="1000" u="none" strike="noStrike" dirty="0">
                          <a:effectLst/>
                          <a:latin typeface="+mn-lt"/>
                        </a:rPr>
                        <a:t>MEJORAMIENTO DE LOS SERVICIOS DE SALUD DEL CENTRO DE SALUD ANDARAPA DEL DISTRITO DE ANDARAPA - PROVINCIA DE ANDAHUAYLAS - DEPARTAMENTO DE APURIMAC</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algn="ctr" fontAlgn="ctr"/>
                      <a:r>
                        <a:rPr lang="es-PE" sz="1000" u="none" strike="noStrike" dirty="0">
                          <a:effectLst/>
                          <a:latin typeface="+mn-lt"/>
                        </a:rPr>
                        <a:t>30,545,000.00</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algn="ctr" fontAlgn="ctr"/>
                      <a:r>
                        <a:rPr lang="es-PE" sz="1000" u="none" strike="noStrike" dirty="0">
                          <a:effectLst/>
                          <a:latin typeface="+mn-lt"/>
                        </a:rPr>
                        <a:t>En Formulación</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latin typeface="+mn-lt"/>
                        </a:rPr>
                        <a:t>5 meses</a:t>
                      </a: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latin typeface="+mn-lt"/>
                        </a:rPr>
                        <a:t>10/09/2019 - </a:t>
                      </a:r>
                      <a:br>
                        <a:rPr lang="es-PE" sz="1000" u="none" strike="noStrike" dirty="0">
                          <a:effectLst/>
                          <a:latin typeface="+mn-lt"/>
                        </a:rPr>
                      </a:br>
                      <a:r>
                        <a:rPr lang="es-PE" sz="1000" u="none" strike="noStrike" dirty="0">
                          <a:effectLst/>
                          <a:latin typeface="+mn-lt"/>
                        </a:rPr>
                        <a:t>31/12/2019</a:t>
                      </a:r>
                    </a:p>
                    <a:p>
                      <a:pPr marL="0" indent="0" algn="ctr" fontAlgn="ctr">
                        <a:buFont typeface="Wingdings" panose="05000000000000000000" pitchFamily="2" charset="2"/>
                        <a:buNone/>
                      </a:pPr>
                      <a:endParaRPr lang="es-PE" sz="1000" u="none" strike="noStrike" dirty="0">
                        <a:effectLst/>
                        <a:latin typeface="+mn-lt"/>
                      </a:endParaRPr>
                    </a:p>
                    <a:p>
                      <a:pPr marL="0" indent="0" algn="ctr" fontAlgn="ctr">
                        <a:buFont typeface="Wingdings" panose="05000000000000000000" pitchFamily="2" charset="2"/>
                        <a:buNone/>
                      </a:pPr>
                      <a:r>
                        <a:rPr lang="es-PE" sz="1000" u="none" strike="noStrike" dirty="0">
                          <a:effectLst/>
                          <a:latin typeface="+mn-lt"/>
                        </a:rPr>
                        <a:t>Reprogramado</a:t>
                      </a:r>
                    </a:p>
                    <a:p>
                      <a:pPr marL="0" indent="0" algn="ctr" fontAlgn="ctr">
                        <a:buFont typeface="Wingdings" panose="05000000000000000000" pitchFamily="2" charset="2"/>
                        <a:buNone/>
                      </a:pPr>
                      <a:r>
                        <a:rPr lang="es-PE" sz="1000" u="none" strike="noStrike" dirty="0">
                          <a:effectLst/>
                          <a:latin typeface="+mn-lt"/>
                        </a:rPr>
                        <a:t>13/07/2020 - 31/10/2020</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marL="0" indent="0" algn="ctr" defTabSz="914400" rtl="0" eaLnBrk="1" fontAlgn="ctr" latinLnBrk="0" hangingPunct="1">
                        <a:buFont typeface="Wingdings" panose="05000000000000000000" pitchFamily="2" charset="2"/>
                        <a:buNone/>
                      </a:pPr>
                      <a:r>
                        <a:rPr lang="es-MX" sz="1000" u="none" strike="noStrike" kern="1200" dirty="0">
                          <a:solidFill>
                            <a:schemeClr val="tx1"/>
                          </a:solidFill>
                          <a:effectLst/>
                          <a:latin typeface="+mn-lt"/>
                          <a:ea typeface="+mn-ea"/>
                          <a:cs typeface="+mn-cs"/>
                        </a:rPr>
                        <a:t>72 días hasta el paralización en fecha 18/12/2019</a:t>
                      </a:r>
                      <a:endParaRPr lang="es-PE" sz="1000" u="none" strike="noStrike" kern="1200" dirty="0">
                        <a:solidFill>
                          <a:schemeClr val="tx1"/>
                        </a:solidFill>
                        <a:effectLst/>
                        <a:latin typeface="+mn-lt"/>
                        <a:ea typeface="+mn-ea"/>
                        <a:cs typeface="+mn-cs"/>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latin typeface="+mn-lt"/>
                        </a:rPr>
                        <a:t>60% de avance</a:t>
                      </a:r>
                    </a:p>
                    <a:p>
                      <a:pPr marL="171450" indent="-171450" algn="l" fontAlgn="ctr">
                        <a:buFont typeface="Wingdings" panose="05000000000000000000" pitchFamily="2" charset="2"/>
                        <a:buChar char="§"/>
                      </a:pPr>
                      <a:r>
                        <a:rPr lang="es-PE" sz="1000" u="none" strike="noStrike" dirty="0">
                          <a:effectLst/>
                          <a:latin typeface="+mn-lt"/>
                        </a:rPr>
                        <a:t> 07 EESS</a:t>
                      </a:r>
                    </a:p>
                    <a:p>
                      <a:pPr marL="171450" indent="-171450" algn="l" fontAlgn="ctr">
                        <a:buFont typeface="Wingdings" panose="05000000000000000000" pitchFamily="2" charset="2"/>
                        <a:buChar char="§"/>
                      </a:pPr>
                      <a:r>
                        <a:rPr lang="es-PE" sz="1000" u="none" strike="noStrike" dirty="0">
                          <a:effectLst/>
                          <a:latin typeface="+mn-lt"/>
                        </a:rPr>
                        <a:t>6186 beneficiarios</a:t>
                      </a:r>
                    </a:p>
                    <a:p>
                      <a:pPr marL="171450" indent="-171450" algn="l" fontAlgn="ctr">
                        <a:buFont typeface="Wingdings" panose="05000000000000000000" pitchFamily="2" charset="2"/>
                        <a:buChar char="§"/>
                      </a:pPr>
                      <a:r>
                        <a:rPr lang="es-PE" sz="1000" u="none" strike="noStrike" dirty="0">
                          <a:effectLst/>
                          <a:latin typeface="+mn-lt"/>
                        </a:rPr>
                        <a:t>Distrito de </a:t>
                      </a:r>
                      <a:r>
                        <a:rPr lang="es-PE" sz="1000" u="none" strike="noStrike" dirty="0" err="1">
                          <a:effectLst/>
                          <a:latin typeface="+mn-lt"/>
                        </a:rPr>
                        <a:t>Andarapa</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marL="171450" indent="-171450" algn="l" fontAlgn="ctr">
                        <a:buFont typeface="Arial" panose="020B0604020202020204" pitchFamily="34" charset="0"/>
                        <a:buChar char="•"/>
                      </a:pPr>
                      <a:r>
                        <a:rPr lang="es-PE" sz="1000" u="none" strike="noStrike" dirty="0">
                          <a:effectLst/>
                          <a:latin typeface="+mn-lt"/>
                        </a:rPr>
                        <a:t>Paralizado en diciembre 2019 por presencia de napa freática en el nuevo terreno donado</a:t>
                      </a:r>
                    </a:p>
                    <a:p>
                      <a:pPr marL="171450" indent="-171450" algn="l" fontAlgn="ctr">
                        <a:buFont typeface="Arial" panose="020B0604020202020204" pitchFamily="34" charset="0"/>
                        <a:buChar char="•"/>
                      </a:pPr>
                      <a:r>
                        <a:rPr lang="es-PE" sz="1000" u="none" strike="noStrike" dirty="0">
                          <a:effectLst/>
                          <a:latin typeface="+mn-lt"/>
                        </a:rPr>
                        <a:t>Cambio de terreno al terreno actual</a:t>
                      </a:r>
                    </a:p>
                    <a:p>
                      <a:pPr marL="171450" indent="-171450" algn="l" fontAlgn="ctr">
                        <a:buFont typeface="Arial" panose="020B0604020202020204" pitchFamily="34" charset="0"/>
                        <a:buChar char="•"/>
                      </a:pPr>
                      <a:r>
                        <a:rPr lang="es-PE" sz="1000" u="none" strike="noStrike" dirty="0">
                          <a:effectLst/>
                          <a:latin typeface="+mn-lt"/>
                        </a:rPr>
                        <a:t>Cuenta con opinión del INGEMMET</a:t>
                      </a:r>
                    </a:p>
                    <a:p>
                      <a:pPr marL="171450" indent="-171450" algn="l" fontAlgn="ctr">
                        <a:buFont typeface="Arial" panose="020B0604020202020204" pitchFamily="34" charset="0"/>
                        <a:buChar char="•"/>
                      </a:pPr>
                      <a:r>
                        <a:rPr lang="es-PE" sz="1000" u="none" strike="noStrike" dirty="0">
                          <a:effectLst/>
                          <a:latin typeface="+mn-lt"/>
                        </a:rPr>
                        <a:t>ITSE</a:t>
                      </a:r>
                    </a:p>
                    <a:p>
                      <a:pPr marL="171450" indent="-171450" algn="l" fontAlgn="ctr">
                        <a:buFont typeface="Arial" panose="020B0604020202020204" pitchFamily="34" charset="0"/>
                        <a:buChar char="•"/>
                      </a:pPr>
                      <a:r>
                        <a:rPr lang="es-PE" sz="1000" u="none" strike="noStrike" dirty="0">
                          <a:effectLst/>
                          <a:latin typeface="+mn-lt"/>
                        </a:rPr>
                        <a:t>Estudio de Esclerometría y Escaneo</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000" b="0" i="0" u="none" strike="noStrike" dirty="0">
                          <a:effectLst/>
                          <a:latin typeface="+mn-lt"/>
                        </a:rPr>
                        <a:t>Demora excesiva en la aprobación de documentos por la DIRESA</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000" b="0" i="0" u="none" strike="noStrike" dirty="0">
                          <a:effectLst/>
                          <a:latin typeface="+mn-lt"/>
                        </a:rPr>
                        <a:t>Falta de RRHH</a:t>
                      </a:r>
                    </a:p>
                  </a:txBody>
                  <a:tcPr marL="5595" marR="5595" marT="5595" marB="0" anchor="ctr">
                    <a:solidFill>
                      <a:schemeClr val="bg2">
                        <a:lumMod val="90000"/>
                      </a:schemeClr>
                    </a:solidFill>
                  </a:tcPr>
                </a:tc>
                <a:extLst>
                  <a:ext uri="{0D108BD9-81ED-4DB2-BD59-A6C34878D82A}">
                    <a16:rowId xmlns:a16="http://schemas.microsoft.com/office/drawing/2014/main" val="10001"/>
                  </a:ext>
                </a:extLst>
              </a:tr>
              <a:tr h="831637">
                <a:tc>
                  <a:txBody>
                    <a:bodyPr/>
                    <a:lstStyle/>
                    <a:p>
                      <a:pPr algn="ctr" fontAlgn="ctr"/>
                      <a:r>
                        <a:rPr lang="es-PE" sz="1000" u="none" strike="noStrike">
                          <a:effectLst/>
                          <a:latin typeface="+mn-lt"/>
                        </a:rPr>
                        <a:t>2</a:t>
                      </a:r>
                      <a:endParaRPr lang="es-PE" sz="1000" b="0" i="0" u="none" strike="noStrike">
                        <a:effectLst/>
                        <a:latin typeface="+mn-lt"/>
                      </a:endParaRPr>
                    </a:p>
                  </a:txBody>
                  <a:tcPr marL="5595" marR="5595" marT="5595" marB="0" anchor="ctr">
                    <a:solidFill>
                      <a:schemeClr val="bg2">
                        <a:lumMod val="90000"/>
                      </a:schemeClr>
                    </a:solidFill>
                  </a:tcPr>
                </a:tc>
                <a:tc>
                  <a:txBody>
                    <a:bodyPr/>
                    <a:lstStyle/>
                    <a:p>
                      <a:pPr algn="ctr" fontAlgn="ctr"/>
                      <a:r>
                        <a:rPr lang="es-PE" sz="1000" u="none" strike="noStrike">
                          <a:effectLst/>
                          <a:latin typeface="+mn-lt"/>
                        </a:rPr>
                        <a:t>45082</a:t>
                      </a:r>
                      <a:endParaRPr lang="es-PE" sz="1000" b="0" i="0" u="none" strike="noStrike">
                        <a:effectLst/>
                        <a:latin typeface="+mn-lt"/>
                      </a:endParaRPr>
                    </a:p>
                  </a:txBody>
                  <a:tcPr marL="5595" marR="5595" marT="5595" marB="0" anchor="ctr">
                    <a:solidFill>
                      <a:schemeClr val="bg2">
                        <a:lumMod val="90000"/>
                      </a:schemeClr>
                    </a:solidFill>
                  </a:tcPr>
                </a:tc>
                <a:tc>
                  <a:txBody>
                    <a:bodyPr/>
                    <a:lstStyle/>
                    <a:p>
                      <a:pPr algn="l" fontAlgn="ctr"/>
                      <a:r>
                        <a:rPr lang="es-PE" sz="1000" u="none" strike="noStrike" dirty="0">
                          <a:effectLst/>
                          <a:latin typeface="+mn-lt"/>
                        </a:rPr>
                        <a:t>MEJORAMIENTO DE LOS SERVICIOS DE SALUD DEL CENTRO DE SALUD HUACCANA DEL DISTRITO DE HUACCANA - PROVINCIA DE CHINCHEROS - DEPARTAMENTO DE APURIMAC</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algn="ctr" fontAlgn="ctr"/>
                      <a:r>
                        <a:rPr lang="es-PE" sz="1000" u="none" strike="noStrike" dirty="0">
                          <a:effectLst/>
                          <a:latin typeface="+mn-lt"/>
                        </a:rPr>
                        <a:t>32,545,000.00</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algn="ctr" fontAlgn="ctr"/>
                      <a:r>
                        <a:rPr lang="es-PE" sz="1000" u="none" strike="noStrike" dirty="0">
                          <a:effectLst/>
                          <a:latin typeface="+mn-lt"/>
                        </a:rPr>
                        <a:t>En Formulación</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latin typeface="+mn-lt"/>
                        </a:rPr>
                        <a:t>5 meses</a:t>
                      </a: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latin typeface="+mn-lt"/>
                        </a:rPr>
                        <a:t>20/11/2019 - </a:t>
                      </a:r>
                      <a:br>
                        <a:rPr lang="es-PE" sz="1000" u="none" strike="noStrike" dirty="0">
                          <a:effectLst/>
                          <a:latin typeface="+mn-lt"/>
                        </a:rPr>
                      </a:br>
                      <a:r>
                        <a:rPr lang="es-PE" sz="1000" u="none" strike="noStrike" dirty="0">
                          <a:effectLst/>
                          <a:latin typeface="+mn-lt"/>
                        </a:rPr>
                        <a:t>20/03/2020</a:t>
                      </a:r>
                    </a:p>
                    <a:p>
                      <a:pPr marL="0" indent="0" algn="ctr" fontAlgn="ctr">
                        <a:buFont typeface="Wingdings" panose="05000000000000000000" pitchFamily="2" charset="2"/>
                        <a:buNone/>
                      </a:pPr>
                      <a:endParaRPr lang="es-PE" sz="1000" u="none" strike="noStrike" dirty="0">
                        <a:effectLst/>
                        <a:latin typeface="+mn-lt"/>
                      </a:endParaRPr>
                    </a:p>
                    <a:p>
                      <a:pPr marL="0" marR="0" lvl="0" indent="0" algn="ctr" defTabSz="914400" rtl="0" eaLnBrk="1" fontAlgn="ctr" latinLnBrk="0" hangingPunct="1">
                        <a:lnSpc>
                          <a:spcPct val="100000"/>
                        </a:lnSpc>
                        <a:spcBef>
                          <a:spcPts val="0"/>
                        </a:spcBef>
                        <a:spcAft>
                          <a:spcPts val="0"/>
                        </a:spcAft>
                        <a:buClrTx/>
                        <a:buSzTx/>
                        <a:buFont typeface="Wingdings" panose="05000000000000000000" pitchFamily="2" charset="2"/>
                        <a:buNone/>
                        <a:tabLst/>
                        <a:defRPr/>
                      </a:pPr>
                      <a:r>
                        <a:rPr lang="es-PE" sz="1000" u="none" strike="noStrike" dirty="0">
                          <a:effectLst/>
                          <a:latin typeface="+mn-lt"/>
                        </a:rPr>
                        <a:t>Reprogramado:</a:t>
                      </a:r>
                      <a:br>
                        <a:rPr lang="es-PE" sz="1000" u="none" strike="noStrike" dirty="0">
                          <a:effectLst/>
                          <a:latin typeface="+mn-lt"/>
                        </a:rPr>
                      </a:br>
                      <a:r>
                        <a:rPr lang="es-PE" sz="1000" u="none" strike="noStrike" dirty="0">
                          <a:effectLst/>
                          <a:latin typeface="+mn-lt"/>
                        </a:rPr>
                        <a:t>30/06/2020 - 31/10/2020</a:t>
                      </a:r>
                      <a:endParaRPr lang="es-PE" sz="1000" b="0" i="0" u="none" strike="noStrike" dirty="0">
                        <a:effectLst/>
                        <a:latin typeface="+mn-lt"/>
                      </a:endParaRPr>
                    </a:p>
                    <a:p>
                      <a:pPr marL="0" indent="0" algn="ctr" fontAlgn="ctr">
                        <a:buFont typeface="Wingdings" panose="05000000000000000000" pitchFamily="2" charset="2"/>
                        <a:buNone/>
                      </a:pP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marL="0" indent="0" algn="ctr" defTabSz="914400" rtl="0" eaLnBrk="1" fontAlgn="ctr" latinLnBrk="0" hangingPunct="1">
                        <a:buFont typeface="Wingdings" panose="05000000000000000000" pitchFamily="2" charset="2"/>
                        <a:buNone/>
                      </a:pPr>
                      <a:r>
                        <a:rPr lang="es-MX" sz="1000" u="none" strike="noStrike" kern="1200" dirty="0">
                          <a:solidFill>
                            <a:schemeClr val="tx1"/>
                          </a:solidFill>
                          <a:effectLst/>
                          <a:latin typeface="+mn-lt"/>
                          <a:ea typeface="+mn-ea"/>
                          <a:cs typeface="+mn-cs"/>
                        </a:rPr>
                        <a:t>84 días hasta la declaración de la emergencia sanitaria</a:t>
                      </a:r>
                      <a:endParaRPr lang="es-PE" sz="1000" u="none" strike="noStrike" kern="1200" dirty="0">
                        <a:solidFill>
                          <a:schemeClr val="tx1"/>
                        </a:solidFill>
                        <a:effectLst/>
                        <a:latin typeface="+mn-lt"/>
                        <a:ea typeface="+mn-ea"/>
                        <a:cs typeface="+mn-cs"/>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latin typeface="+mn-lt"/>
                        </a:rPr>
                        <a:t>60% de avance</a:t>
                      </a:r>
                    </a:p>
                    <a:p>
                      <a:pPr marL="171450" indent="-171450" algn="l" fontAlgn="ctr">
                        <a:buFont typeface="Wingdings" panose="05000000000000000000" pitchFamily="2" charset="2"/>
                        <a:buChar char="§"/>
                      </a:pPr>
                      <a:r>
                        <a:rPr lang="es-PE" sz="1000" u="none" strike="noStrike" dirty="0">
                          <a:effectLst/>
                          <a:latin typeface="+mn-lt"/>
                        </a:rPr>
                        <a:t>10 EESS</a:t>
                      </a:r>
                    </a:p>
                    <a:p>
                      <a:pPr marL="171450" indent="-171450" algn="l" fontAlgn="ctr">
                        <a:buFont typeface="Wingdings" panose="05000000000000000000" pitchFamily="2" charset="2"/>
                        <a:buChar char="§"/>
                      </a:pPr>
                      <a:r>
                        <a:rPr lang="es-PE" sz="1000" u="none" strike="noStrike" dirty="0">
                          <a:effectLst/>
                          <a:latin typeface="+mn-lt"/>
                        </a:rPr>
                        <a:t>12,253 beneficiarios</a:t>
                      </a:r>
                    </a:p>
                    <a:p>
                      <a:pPr marL="171450" indent="-171450" algn="l" fontAlgn="ctr">
                        <a:buFont typeface="Wingdings" panose="05000000000000000000" pitchFamily="2" charset="2"/>
                        <a:buChar char="§"/>
                      </a:pPr>
                      <a:r>
                        <a:rPr lang="es-PE" sz="1000" u="none" strike="noStrike" dirty="0">
                          <a:effectLst/>
                          <a:latin typeface="+mn-lt"/>
                        </a:rPr>
                        <a:t>Distritos de </a:t>
                      </a:r>
                      <a:r>
                        <a:rPr lang="es-PE" sz="1000" u="none" strike="noStrike" dirty="0" err="1">
                          <a:effectLst/>
                          <a:latin typeface="+mn-lt"/>
                        </a:rPr>
                        <a:t>Huaccana</a:t>
                      </a:r>
                      <a:r>
                        <a:rPr lang="es-PE" sz="1000" u="none" strike="noStrike" dirty="0">
                          <a:effectLst/>
                          <a:latin typeface="+mn-lt"/>
                        </a:rPr>
                        <a:t>, </a:t>
                      </a:r>
                      <a:r>
                        <a:rPr lang="es-PE" sz="1000" u="none" strike="noStrike" dirty="0" err="1">
                          <a:effectLst/>
                          <a:latin typeface="+mn-lt"/>
                        </a:rPr>
                        <a:t>Ongoy</a:t>
                      </a:r>
                      <a:r>
                        <a:rPr lang="es-PE" sz="1000" u="none" strike="noStrike" dirty="0">
                          <a:effectLst/>
                          <a:latin typeface="+mn-lt"/>
                        </a:rPr>
                        <a:t>, </a:t>
                      </a:r>
                      <a:r>
                        <a:rPr lang="es-PE" sz="1000" u="none" strike="noStrike" dirty="0" err="1">
                          <a:effectLst/>
                          <a:latin typeface="+mn-lt"/>
                        </a:rPr>
                        <a:t>Rochacc</a:t>
                      </a:r>
                      <a:r>
                        <a:rPr lang="es-PE" sz="1000" u="none" strike="noStrike" dirty="0">
                          <a:effectLst/>
                          <a:latin typeface="+mn-lt"/>
                        </a:rPr>
                        <a:t>, Los </a:t>
                      </a:r>
                      <a:r>
                        <a:rPr lang="es-PE" sz="1000" u="none" strike="noStrike" dirty="0" err="1">
                          <a:effectLst/>
                          <a:latin typeface="+mn-lt"/>
                        </a:rPr>
                        <a:t>CHankas</a:t>
                      </a:r>
                      <a:r>
                        <a:rPr lang="es-PE" sz="1000" u="none" strike="noStrike" dirty="0">
                          <a:effectLst/>
                          <a:latin typeface="+mn-lt"/>
                        </a:rPr>
                        <a:t> </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marL="171450" indent="-171450" algn="l" fontAlgn="ctr">
                        <a:buFont typeface="Arial" panose="020B0604020202020204" pitchFamily="34" charset="0"/>
                        <a:buChar char="•"/>
                      </a:pPr>
                      <a:r>
                        <a:rPr lang="es-PE" sz="1000" u="none" strike="noStrike" dirty="0">
                          <a:effectLst/>
                          <a:latin typeface="+mn-lt"/>
                        </a:rPr>
                        <a:t>ITSE</a:t>
                      </a:r>
                    </a:p>
                    <a:p>
                      <a:pPr marL="171450" indent="-171450" algn="l" fontAlgn="ctr">
                        <a:buFont typeface="Arial" panose="020B0604020202020204" pitchFamily="34" charset="0"/>
                        <a:buChar char="•"/>
                      </a:pPr>
                      <a:r>
                        <a:rPr lang="es-PE" sz="1000" u="none" strike="noStrike" dirty="0">
                          <a:effectLst/>
                          <a:latin typeface="+mn-lt"/>
                        </a:rPr>
                        <a:t>Estudio de Esclerometría y Escaneo</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000" b="0" i="0" u="none" strike="noStrike" dirty="0">
                          <a:effectLst/>
                          <a:latin typeface="+mn-lt"/>
                        </a:rPr>
                        <a:t>Demora excesiva en la aprobación de documentos por la DIRESA, Red de Salud Virgen de Cocharcas, MR </a:t>
                      </a:r>
                      <a:r>
                        <a:rPr lang="es-PE" sz="1000" b="0" i="0" u="none" strike="noStrike" dirty="0" err="1">
                          <a:effectLst/>
                          <a:latin typeface="+mn-lt"/>
                        </a:rPr>
                        <a:t>Huaccana</a:t>
                      </a:r>
                      <a:r>
                        <a:rPr lang="es-PE" sz="1000" b="0" i="0" u="none" strike="noStrike" dirty="0">
                          <a:effectLst/>
                          <a:latin typeface="+mn-lt"/>
                        </a:rPr>
                        <a:t> y la Municipalidad Distrital de </a:t>
                      </a:r>
                      <a:r>
                        <a:rPr lang="es-PE" sz="1000" b="0" i="0" u="none" strike="noStrike" dirty="0" err="1">
                          <a:effectLst/>
                          <a:latin typeface="+mn-lt"/>
                        </a:rPr>
                        <a:t>Huaccana</a:t>
                      </a:r>
                      <a:endParaRPr lang="es-PE" sz="1000" b="0" i="0" u="none" strike="noStrike" dirty="0">
                        <a:effectLst/>
                        <a:latin typeface="+mn-lt"/>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000" b="0" i="0" u="none" strike="noStrike" dirty="0">
                          <a:effectLst/>
                          <a:latin typeface="+mn-lt"/>
                        </a:rPr>
                        <a:t>Falta de RRHH</a:t>
                      </a:r>
                    </a:p>
                  </a:txBody>
                  <a:tcPr marL="5595" marR="5595" marT="5595" marB="0" anchor="ctr">
                    <a:solidFill>
                      <a:schemeClr val="bg2">
                        <a:lumMod val="90000"/>
                      </a:schemeClr>
                    </a:solidFill>
                  </a:tcPr>
                </a:tc>
                <a:extLst>
                  <a:ext uri="{0D108BD9-81ED-4DB2-BD59-A6C34878D82A}">
                    <a16:rowId xmlns:a16="http://schemas.microsoft.com/office/drawing/2014/main" val="10002"/>
                  </a:ext>
                </a:extLst>
              </a:tr>
              <a:tr h="666522">
                <a:tc>
                  <a:txBody>
                    <a:bodyPr/>
                    <a:lstStyle/>
                    <a:p>
                      <a:pPr algn="ctr" fontAlgn="ctr"/>
                      <a:r>
                        <a:rPr lang="es-PE" sz="1000" u="none" strike="noStrike">
                          <a:effectLst/>
                          <a:latin typeface="+mn-lt"/>
                        </a:rPr>
                        <a:t>3</a:t>
                      </a:r>
                      <a:endParaRPr lang="es-PE" sz="1000" b="0" i="0" u="none" strike="noStrike">
                        <a:effectLst/>
                        <a:latin typeface="+mn-lt"/>
                      </a:endParaRPr>
                    </a:p>
                  </a:txBody>
                  <a:tcPr marL="5595" marR="5595" marT="5595" marB="0" anchor="ctr"/>
                </a:tc>
                <a:tc>
                  <a:txBody>
                    <a:bodyPr/>
                    <a:lstStyle/>
                    <a:p>
                      <a:pPr algn="ctr" fontAlgn="ctr"/>
                      <a:r>
                        <a:rPr lang="es-PE" sz="1000" u="none" strike="noStrike">
                          <a:effectLst/>
                          <a:latin typeface="+mn-lt"/>
                        </a:rPr>
                        <a:t>45085</a:t>
                      </a:r>
                      <a:endParaRPr lang="es-PE" sz="1000" b="0" i="0" u="none" strike="noStrike">
                        <a:effectLst/>
                        <a:latin typeface="+mn-lt"/>
                      </a:endParaRPr>
                    </a:p>
                  </a:txBody>
                  <a:tcPr marL="5595" marR="5595" marT="5595" marB="0" anchor="ctr"/>
                </a:tc>
                <a:tc>
                  <a:txBody>
                    <a:bodyPr/>
                    <a:lstStyle/>
                    <a:p>
                      <a:pPr algn="l" fontAlgn="ctr"/>
                      <a:r>
                        <a:rPr lang="es-PE" sz="1000" u="none" strike="noStrike">
                          <a:effectLst/>
                          <a:latin typeface="+mn-lt"/>
                        </a:rPr>
                        <a:t>MEJORAMIENTO DE LOS SERVICIOS DE SALUD DE LOS EE.SS. KILCATA, YUMIRE, SONCCOCCOCHA, MAMARA, TURPAY, CURASCO Y AYRIHUANCA DE LAS PROVINCIAS DE ANTABAMBA Y GRAU DEL DEPARTAMENTO DE APURIMAC</a:t>
                      </a:r>
                      <a:endParaRPr lang="es-PE" sz="1000" b="0" i="0" u="none" strike="noStrike">
                        <a:effectLst/>
                        <a:latin typeface="+mn-lt"/>
                      </a:endParaRPr>
                    </a:p>
                  </a:txBody>
                  <a:tcPr marL="5595" marR="5595" marT="5595" marB="0" anchor="ctr"/>
                </a:tc>
                <a:tc>
                  <a:txBody>
                    <a:bodyPr/>
                    <a:lstStyle/>
                    <a:p>
                      <a:pPr algn="ctr" fontAlgn="ctr"/>
                      <a:r>
                        <a:rPr lang="es-PE" sz="1000" u="none" strike="noStrike" dirty="0">
                          <a:effectLst/>
                          <a:latin typeface="+mn-lt"/>
                        </a:rPr>
                        <a:t>14,051,640.10</a:t>
                      </a:r>
                      <a:endParaRPr lang="es-PE" sz="1000" b="0" i="0" u="none" strike="noStrike" dirty="0">
                        <a:effectLst/>
                        <a:latin typeface="+mn-lt"/>
                      </a:endParaRPr>
                    </a:p>
                  </a:txBody>
                  <a:tcPr marL="5595" marR="5595" marT="5595" marB="0" anchor="ctr"/>
                </a:tc>
                <a:tc>
                  <a:txBody>
                    <a:bodyPr/>
                    <a:lstStyle/>
                    <a:p>
                      <a:pPr algn="ctr" fontAlgn="ctr"/>
                      <a:r>
                        <a:rPr lang="es-PE" sz="1000" u="none" strike="noStrike" dirty="0">
                          <a:effectLst/>
                          <a:latin typeface="+mn-lt"/>
                        </a:rPr>
                        <a:t>En Formulación</a:t>
                      </a:r>
                      <a:endParaRPr lang="es-PE" sz="1000" b="0" i="0" u="none" strike="noStrike" dirty="0">
                        <a:effectLst/>
                        <a:latin typeface="+mn-lt"/>
                      </a:endParaRPr>
                    </a:p>
                  </a:txBody>
                  <a:tcPr marL="5595" marR="5595" marT="5595" marB="0" anchor="ctr"/>
                </a:tc>
                <a:tc>
                  <a:txBody>
                    <a:bodyPr/>
                    <a:lstStyle/>
                    <a:p>
                      <a:pPr marL="0" indent="0" algn="ctr" fontAlgn="ctr">
                        <a:buFont typeface="Wingdings" panose="05000000000000000000" pitchFamily="2" charset="2"/>
                        <a:buNone/>
                      </a:pPr>
                      <a:r>
                        <a:rPr lang="es-PE" sz="1000" u="none" strike="noStrike" dirty="0">
                          <a:effectLst/>
                          <a:latin typeface="+mn-lt"/>
                        </a:rPr>
                        <a:t>5 meses</a:t>
                      </a:r>
                      <a:endParaRPr lang="es-PE" sz="1000" b="0" i="0" u="none" strike="noStrike" dirty="0">
                        <a:effectLst/>
                        <a:latin typeface="+mn-lt"/>
                      </a:endParaRPr>
                    </a:p>
                  </a:txBody>
                  <a:tcPr marL="5595" marR="5595" marT="5595" marB="0" anchor="ctr"/>
                </a:tc>
                <a:tc>
                  <a:txBody>
                    <a:bodyPr/>
                    <a:lstStyle/>
                    <a:p>
                      <a:pPr marL="0" indent="0" algn="ctr" fontAlgn="ctr">
                        <a:buFont typeface="Wingdings" panose="05000000000000000000" pitchFamily="2" charset="2"/>
                        <a:buNone/>
                      </a:pPr>
                      <a:r>
                        <a:rPr lang="es-PE" sz="1000" u="none" strike="noStrike" dirty="0">
                          <a:effectLst/>
                          <a:latin typeface="+mn-lt"/>
                        </a:rPr>
                        <a:t>28/10/2019 - </a:t>
                      </a:r>
                      <a:br>
                        <a:rPr lang="es-PE" sz="1000" u="none" strike="noStrike" dirty="0">
                          <a:effectLst/>
                          <a:latin typeface="+mn-lt"/>
                        </a:rPr>
                      </a:br>
                      <a:r>
                        <a:rPr lang="es-PE" sz="1000" u="none" strike="noStrike" dirty="0">
                          <a:effectLst/>
                          <a:latin typeface="+mn-lt"/>
                        </a:rPr>
                        <a:t>28/05/2020</a:t>
                      </a:r>
                    </a:p>
                    <a:p>
                      <a:pPr marL="0" indent="0" algn="ctr" fontAlgn="ctr">
                        <a:buFont typeface="Wingdings" panose="05000000000000000000" pitchFamily="2" charset="2"/>
                        <a:buNone/>
                      </a:pPr>
                      <a:endParaRPr lang="es-PE" sz="1000" u="none" strike="noStrike" dirty="0">
                        <a:effectLst/>
                        <a:latin typeface="+mn-lt"/>
                      </a:endParaRPr>
                    </a:p>
                    <a:p>
                      <a:pPr marL="0" indent="0" algn="ctr" fontAlgn="ctr">
                        <a:buFont typeface="Wingdings" panose="05000000000000000000" pitchFamily="2" charset="2"/>
                        <a:buNone/>
                      </a:pPr>
                      <a:r>
                        <a:rPr lang="es-PE" sz="1000" u="none" strike="noStrike" dirty="0">
                          <a:effectLst/>
                          <a:latin typeface="+mn-lt"/>
                        </a:rPr>
                        <a:t>Falta reprogramar</a:t>
                      </a:r>
                    </a:p>
                  </a:txBody>
                  <a:tcPr marL="5595" marR="5595" marT="5595" marB="0" anchor="ctr"/>
                </a:tc>
                <a:tc>
                  <a:txBody>
                    <a:bodyPr/>
                    <a:lstStyle/>
                    <a:p>
                      <a:pPr marL="0" marR="0" lvl="0" indent="0" algn="ctr" defTabSz="914400" rtl="0" eaLnBrk="1" fontAlgn="ctr" latinLnBrk="0" hangingPunct="1">
                        <a:lnSpc>
                          <a:spcPct val="100000"/>
                        </a:lnSpc>
                        <a:spcBef>
                          <a:spcPts val="0"/>
                        </a:spcBef>
                        <a:spcAft>
                          <a:spcPts val="0"/>
                        </a:spcAft>
                        <a:buClrTx/>
                        <a:buSzTx/>
                        <a:buFont typeface="Wingdings" panose="05000000000000000000" pitchFamily="2" charset="2"/>
                        <a:buNone/>
                        <a:tabLst/>
                        <a:defRPr/>
                      </a:pPr>
                      <a:r>
                        <a:rPr lang="es-MX" sz="1000" u="none" strike="noStrike" kern="1200" dirty="0">
                          <a:solidFill>
                            <a:schemeClr val="tx1"/>
                          </a:solidFill>
                          <a:effectLst/>
                          <a:latin typeface="+mn-lt"/>
                          <a:ea typeface="+mn-ea"/>
                          <a:cs typeface="+mn-cs"/>
                        </a:rPr>
                        <a:t>101 días hasta la declaración de la emergencia sanitaria</a:t>
                      </a:r>
                      <a:endParaRPr lang="es-PE" sz="1000" u="none" strike="noStrike" kern="1200" dirty="0">
                        <a:solidFill>
                          <a:schemeClr val="tx1"/>
                        </a:solidFill>
                        <a:effectLst/>
                        <a:latin typeface="+mn-lt"/>
                        <a:ea typeface="+mn-ea"/>
                        <a:cs typeface="+mn-cs"/>
                      </a:endParaRPr>
                    </a:p>
                  </a:txBody>
                  <a:tcPr marL="5595" marR="5595" marT="5595" marB="0" anchor="ctr"/>
                </a:tc>
                <a:tc>
                  <a:txBody>
                    <a:bodyPr/>
                    <a:lstStyle/>
                    <a:p>
                      <a:pPr marL="171450" indent="-171450" algn="l" fontAlgn="ctr">
                        <a:buFont typeface="Wingdings" panose="05000000000000000000" pitchFamily="2" charset="2"/>
                        <a:buChar char="§"/>
                      </a:pPr>
                      <a:r>
                        <a:rPr lang="es-PE" sz="1000" u="none" strike="noStrike" dirty="0">
                          <a:effectLst/>
                          <a:latin typeface="+mn-lt"/>
                        </a:rPr>
                        <a:t>60% de avance</a:t>
                      </a:r>
                    </a:p>
                    <a:p>
                      <a:pPr marL="171450" indent="-171450" algn="l" fontAlgn="ctr">
                        <a:buFont typeface="Wingdings" panose="05000000000000000000" pitchFamily="2" charset="2"/>
                        <a:buChar char="§"/>
                      </a:pPr>
                      <a:r>
                        <a:rPr lang="es-PE" sz="1000" u="none" strike="noStrike" dirty="0">
                          <a:effectLst/>
                          <a:latin typeface="+mn-lt"/>
                        </a:rPr>
                        <a:t>07 EESS</a:t>
                      </a:r>
                    </a:p>
                    <a:p>
                      <a:pPr marL="171450" indent="-171450" algn="l" fontAlgn="ctr">
                        <a:buFont typeface="Wingdings" panose="05000000000000000000" pitchFamily="2" charset="2"/>
                        <a:buChar char="§"/>
                      </a:pPr>
                      <a:r>
                        <a:rPr lang="es-PE" sz="1000" u="none" strike="noStrike" dirty="0">
                          <a:effectLst/>
                          <a:latin typeface="+mn-lt"/>
                        </a:rPr>
                        <a:t>5042 beneficiarios</a:t>
                      </a:r>
                      <a:endParaRPr lang="es-PE" sz="1000" b="0" i="0" u="none" strike="noStrike" dirty="0">
                        <a:effectLst/>
                        <a:latin typeface="+mn-lt"/>
                      </a:endParaRPr>
                    </a:p>
                  </a:txBody>
                  <a:tcPr marL="5595" marR="5595" marT="5595" marB="0" anchor="ctr"/>
                </a:tc>
                <a:tc>
                  <a:txBody>
                    <a:bodyPr/>
                    <a:lstStyle/>
                    <a:p>
                      <a:pPr marL="171450" indent="-171450" algn="l" fontAlgn="ctr">
                        <a:buFont typeface="Arial" panose="020B0604020202020204" pitchFamily="34" charset="0"/>
                        <a:buChar char="•"/>
                      </a:pPr>
                      <a:r>
                        <a:rPr lang="es-PE" sz="1000" u="none" strike="noStrike" dirty="0">
                          <a:effectLst/>
                          <a:latin typeface="+mn-lt"/>
                        </a:rPr>
                        <a:t>El retraso se debe a que se ha incluido 02 PS (</a:t>
                      </a:r>
                      <a:r>
                        <a:rPr lang="es-PE" sz="1000" u="none" strike="noStrike" dirty="0" err="1">
                          <a:effectLst/>
                          <a:latin typeface="+mn-lt"/>
                        </a:rPr>
                        <a:t>Curasco</a:t>
                      </a:r>
                      <a:r>
                        <a:rPr lang="es-PE" sz="1000" u="none" strike="noStrike" dirty="0">
                          <a:effectLst/>
                          <a:latin typeface="+mn-lt"/>
                        </a:rPr>
                        <a:t> y </a:t>
                      </a:r>
                      <a:r>
                        <a:rPr lang="es-PE" sz="1000" u="none" strike="noStrike" dirty="0" err="1">
                          <a:effectLst/>
                          <a:latin typeface="+mn-lt"/>
                        </a:rPr>
                        <a:t>Ayrihuanca</a:t>
                      </a:r>
                      <a:r>
                        <a:rPr lang="es-PE" sz="1000" u="none" strike="noStrike" dirty="0">
                          <a:effectLst/>
                          <a:latin typeface="+mn-lt"/>
                        </a:rPr>
                        <a:t>)</a:t>
                      </a:r>
                    </a:p>
                    <a:p>
                      <a:pPr marL="171450" indent="-171450" algn="l" fontAlgn="ctr">
                        <a:buFont typeface="Arial" panose="020B0604020202020204" pitchFamily="34" charset="0"/>
                        <a:buChar char="•"/>
                      </a:pPr>
                      <a:r>
                        <a:rPr lang="es-PE" sz="1000" u="none" strike="noStrike" dirty="0">
                          <a:effectLst/>
                          <a:latin typeface="+mn-lt"/>
                        </a:rPr>
                        <a:t>Estudio de Esclerometría y Escaneo</a:t>
                      </a:r>
                    </a:p>
                    <a:p>
                      <a:pPr marL="171450" indent="-171450" algn="l" fontAlgn="ctr">
                        <a:buFont typeface="Arial" panose="020B0604020202020204" pitchFamily="34" charset="0"/>
                        <a:buChar char="•"/>
                      </a:pPr>
                      <a:r>
                        <a:rPr lang="es-PE" sz="1000" b="0" i="0" u="none" strike="noStrike" dirty="0">
                          <a:effectLst/>
                          <a:latin typeface="+mn-lt"/>
                        </a:rPr>
                        <a:t>Demora excesiva en la aprobación de documentos por la DIRESA</a:t>
                      </a:r>
                    </a:p>
                    <a:p>
                      <a:pPr marL="171450" indent="-171450" algn="l" fontAlgn="ctr">
                        <a:buFont typeface="Arial" panose="020B0604020202020204" pitchFamily="34" charset="0"/>
                        <a:buChar char="•"/>
                      </a:pPr>
                      <a:r>
                        <a:rPr lang="es-PE" sz="1000" b="0" i="0" u="none" strike="noStrike" dirty="0">
                          <a:effectLst/>
                          <a:latin typeface="+mn-lt"/>
                        </a:rPr>
                        <a:t>Saneamiento del terreno del PS</a:t>
                      </a:r>
                    </a:p>
                    <a:p>
                      <a:pPr marL="171450" indent="-171450" algn="l" fontAlgn="ctr">
                        <a:buFont typeface="Arial" panose="020B0604020202020204" pitchFamily="34" charset="0"/>
                        <a:buChar char="•"/>
                      </a:pPr>
                      <a:r>
                        <a:rPr lang="es-PE" sz="1000" b="0" i="0" u="none" strike="noStrike" dirty="0">
                          <a:effectLst/>
                          <a:latin typeface="+mn-lt"/>
                        </a:rPr>
                        <a:t>Falta de RRHH</a:t>
                      </a:r>
                    </a:p>
                  </a:txBody>
                  <a:tcPr marL="5595" marR="5595" marT="5595" marB="0" anchor="ctr"/>
                </a:tc>
                <a:extLst>
                  <a:ext uri="{0D108BD9-81ED-4DB2-BD59-A6C34878D82A}">
                    <a16:rowId xmlns:a16="http://schemas.microsoft.com/office/drawing/2014/main" val="10003"/>
                  </a:ext>
                </a:extLst>
              </a:tr>
            </a:tbl>
          </a:graphicData>
        </a:graphic>
      </p:graphicFrame>
      <p:pic>
        <p:nvPicPr>
          <p:cNvPr id="7" name="Picture 2" descr="Iconos de computadora inicio botón firmar, inicio, firmar, en ...">
            <a:hlinkClick r:id="rId3" action="ppaction://hlinksldjump"/>
            <a:extLst>
              <a:ext uri="{FF2B5EF4-FFF2-40B4-BE49-F238E27FC236}">
                <a16:creationId xmlns:a16="http://schemas.microsoft.com/office/drawing/2014/main" id="{CCF93F7B-F0C6-429F-BECF-00E43C2A3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945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110504" y="808737"/>
            <a:ext cx="10562741" cy="446986"/>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Proyectos en Formulación y Programados  a Nivel de Idea - 2020</a:t>
            </a:r>
            <a:endParaRPr sz="2800" b="1" dirty="0">
              <a:ln w="0"/>
              <a:solidFill>
                <a:schemeClr val="accent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5</a:t>
            </a:fld>
            <a:endParaRPr/>
          </a:p>
        </p:txBody>
      </p:sp>
      <p:sp>
        <p:nvSpPr>
          <p:cNvPr id="2" name="Google Shape;95;p13">
            <a:extLst>
              <a:ext uri="{FF2B5EF4-FFF2-40B4-BE49-F238E27FC236}">
                <a16:creationId xmlns:a16="http://schemas.microsoft.com/office/drawing/2014/main" id="{DAEB0D2F-2CCF-47D1-94EF-E65610CDEE82}"/>
              </a:ext>
            </a:extLst>
          </p:cNvPr>
          <p:cNvSpPr txBox="1">
            <a:spLocks/>
          </p:cNvSpPr>
          <p:nvPr/>
        </p:nvSpPr>
        <p:spPr>
          <a:xfrm>
            <a:off x="705290" y="273911"/>
            <a:ext cx="10315553" cy="44698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a:t>
            </a:r>
            <a:r>
              <a:rPr lang="es-PE"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Salud</a:t>
            </a:r>
            <a:endParaRPr lang="es-MX" sz="24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endParaRPr>
          </a:p>
        </p:txBody>
      </p:sp>
      <p:graphicFrame>
        <p:nvGraphicFramePr>
          <p:cNvPr id="6" name="Tabla 5"/>
          <p:cNvGraphicFramePr>
            <a:graphicFrameLocks noGrp="1"/>
          </p:cNvGraphicFramePr>
          <p:nvPr>
            <p:extLst>
              <p:ext uri="{D42A27DB-BD31-4B8C-83A1-F6EECF244321}">
                <p14:modId xmlns:p14="http://schemas.microsoft.com/office/powerpoint/2010/main" val="1226838267"/>
              </p:ext>
            </p:extLst>
          </p:nvPr>
        </p:nvGraphicFramePr>
        <p:xfrm>
          <a:off x="263716" y="1807387"/>
          <a:ext cx="11609837" cy="2363926"/>
        </p:xfrm>
        <a:graphic>
          <a:graphicData uri="http://schemas.openxmlformats.org/drawingml/2006/table">
            <a:tbl>
              <a:tblPr>
                <a:tableStyleId>{BDBED569-4797-4DF1-A0F4-6AAB3CD982D8}</a:tableStyleId>
              </a:tblPr>
              <a:tblGrid>
                <a:gridCol w="294223">
                  <a:extLst>
                    <a:ext uri="{9D8B030D-6E8A-4147-A177-3AD203B41FA5}">
                      <a16:colId xmlns:a16="http://schemas.microsoft.com/office/drawing/2014/main" val="20000"/>
                    </a:ext>
                  </a:extLst>
                </a:gridCol>
                <a:gridCol w="557939">
                  <a:extLst>
                    <a:ext uri="{9D8B030D-6E8A-4147-A177-3AD203B41FA5}">
                      <a16:colId xmlns:a16="http://schemas.microsoft.com/office/drawing/2014/main" val="20001"/>
                    </a:ext>
                  </a:extLst>
                </a:gridCol>
                <a:gridCol w="3580995">
                  <a:extLst>
                    <a:ext uri="{9D8B030D-6E8A-4147-A177-3AD203B41FA5}">
                      <a16:colId xmlns:a16="http://schemas.microsoft.com/office/drawing/2014/main" val="20002"/>
                    </a:ext>
                  </a:extLst>
                </a:gridCol>
                <a:gridCol w="835247">
                  <a:extLst>
                    <a:ext uri="{9D8B030D-6E8A-4147-A177-3AD203B41FA5}">
                      <a16:colId xmlns:a16="http://schemas.microsoft.com/office/drawing/2014/main" val="20003"/>
                    </a:ext>
                  </a:extLst>
                </a:gridCol>
                <a:gridCol w="803366">
                  <a:extLst>
                    <a:ext uri="{9D8B030D-6E8A-4147-A177-3AD203B41FA5}">
                      <a16:colId xmlns:a16="http://schemas.microsoft.com/office/drawing/2014/main" val="20004"/>
                    </a:ext>
                  </a:extLst>
                </a:gridCol>
                <a:gridCol w="1263832">
                  <a:extLst>
                    <a:ext uri="{9D8B030D-6E8A-4147-A177-3AD203B41FA5}">
                      <a16:colId xmlns:a16="http://schemas.microsoft.com/office/drawing/2014/main" val="20005"/>
                    </a:ext>
                  </a:extLst>
                </a:gridCol>
                <a:gridCol w="1263832">
                  <a:extLst>
                    <a:ext uri="{9D8B030D-6E8A-4147-A177-3AD203B41FA5}">
                      <a16:colId xmlns:a16="http://schemas.microsoft.com/office/drawing/2014/main" val="427880610"/>
                    </a:ext>
                  </a:extLst>
                </a:gridCol>
                <a:gridCol w="1338941">
                  <a:extLst>
                    <a:ext uri="{9D8B030D-6E8A-4147-A177-3AD203B41FA5}">
                      <a16:colId xmlns:a16="http://schemas.microsoft.com/office/drawing/2014/main" val="20006"/>
                    </a:ext>
                  </a:extLst>
                </a:gridCol>
                <a:gridCol w="1671462">
                  <a:extLst>
                    <a:ext uri="{9D8B030D-6E8A-4147-A177-3AD203B41FA5}">
                      <a16:colId xmlns:a16="http://schemas.microsoft.com/office/drawing/2014/main" val="20007"/>
                    </a:ext>
                  </a:extLst>
                </a:gridCol>
              </a:tblGrid>
              <a:tr h="336292">
                <a:tc>
                  <a:txBody>
                    <a:bodyPr/>
                    <a:lstStyle/>
                    <a:p>
                      <a:pPr algn="ctr" fontAlgn="ctr"/>
                      <a:r>
                        <a:rPr lang="es-PE" sz="1000" b="1" u="none" strike="noStrike" dirty="0">
                          <a:solidFill>
                            <a:schemeClr val="tx1"/>
                          </a:solidFill>
                          <a:effectLst/>
                          <a:latin typeface="+mn-lt"/>
                        </a:rPr>
                        <a:t>N°</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Código de </a:t>
                      </a:r>
                    </a:p>
                    <a:p>
                      <a:pPr algn="ctr" fontAlgn="ctr"/>
                      <a:r>
                        <a:rPr lang="es-PE" sz="1000" b="1" u="none" strike="noStrike" dirty="0">
                          <a:solidFill>
                            <a:schemeClr val="tx1"/>
                          </a:solidFill>
                          <a:effectLst/>
                          <a:latin typeface="+mn-lt"/>
                        </a:rPr>
                        <a:t>idea</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latin typeface="+mn-lt"/>
                        </a:rPr>
                        <a:t>Nombre de la idea</a:t>
                      </a:r>
                      <a:endParaRPr lang="es-PE" sz="1000" b="1" i="0" u="none" strike="noStrike">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latin typeface="+mn-lt"/>
                        </a:rPr>
                        <a:t>Inversion</a:t>
                      </a:r>
                      <a:br>
                        <a:rPr lang="es-PE" sz="1000" b="1" u="none" strike="noStrike">
                          <a:solidFill>
                            <a:schemeClr val="tx1"/>
                          </a:solidFill>
                          <a:effectLst/>
                          <a:latin typeface="+mn-lt"/>
                        </a:rPr>
                      </a:br>
                      <a:r>
                        <a:rPr lang="es-PE" sz="1000" b="1" u="none" strike="noStrike">
                          <a:solidFill>
                            <a:schemeClr val="tx1"/>
                          </a:solidFill>
                          <a:effectLst/>
                          <a:latin typeface="+mn-lt"/>
                        </a:rPr>
                        <a:t>Estimada</a:t>
                      </a:r>
                      <a:endParaRPr lang="es-PE" sz="1000" b="1" i="0" u="none" strike="noStrike">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Estado </a:t>
                      </a:r>
                    </a:p>
                    <a:p>
                      <a:pPr algn="ctr" fontAlgn="ctr"/>
                      <a:r>
                        <a:rPr lang="es-PE" sz="1000" b="1" u="none" strike="noStrike" dirty="0">
                          <a:solidFill>
                            <a:schemeClr val="tx1"/>
                          </a:solidFill>
                          <a:effectLst/>
                          <a:latin typeface="+mn-lt"/>
                        </a:rPr>
                        <a:t>Situacional</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Plazo aprobado según PDT</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Fecha de Inicio y termino de Formulación</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Alcance</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Observación</a:t>
                      </a:r>
                      <a:endParaRPr lang="es-PE" sz="1000" b="1" i="0" u="none" strike="noStrike" dirty="0">
                        <a:solidFill>
                          <a:schemeClr val="tx1"/>
                        </a:solidFill>
                        <a:effectLst/>
                        <a:latin typeface="+mn-lt"/>
                      </a:endParaRPr>
                    </a:p>
                  </a:txBody>
                  <a:tcPr marL="5595" marR="5595" marT="5595" marB="0" anchor="ctr">
                    <a:solidFill>
                      <a:schemeClr val="accent5"/>
                    </a:solidFill>
                  </a:tcPr>
                </a:tc>
                <a:extLst>
                  <a:ext uri="{0D108BD9-81ED-4DB2-BD59-A6C34878D82A}">
                    <a16:rowId xmlns:a16="http://schemas.microsoft.com/office/drawing/2014/main" val="10000"/>
                  </a:ext>
                </a:extLst>
              </a:tr>
              <a:tr h="666522">
                <a:tc>
                  <a:txBody>
                    <a:bodyPr/>
                    <a:lstStyle/>
                    <a:p>
                      <a:pPr algn="ctr" fontAlgn="ctr"/>
                      <a:r>
                        <a:rPr lang="es-PE" sz="1000" b="0" u="none" strike="noStrike">
                          <a:effectLst/>
                          <a:latin typeface="+mn-lt"/>
                        </a:rPr>
                        <a:t>4</a:t>
                      </a:r>
                      <a:endParaRPr lang="es-PE" sz="1000" b="0" i="0" u="none" strike="noStrike">
                        <a:effectLst/>
                        <a:latin typeface="+mn-lt"/>
                      </a:endParaRPr>
                    </a:p>
                  </a:txBody>
                  <a:tcPr marL="5595" marR="5595" marT="5595" marB="0" anchor="ctr">
                    <a:solidFill>
                      <a:schemeClr val="bg2"/>
                    </a:solidFill>
                  </a:tcPr>
                </a:tc>
                <a:tc>
                  <a:txBody>
                    <a:bodyPr/>
                    <a:lstStyle/>
                    <a:p>
                      <a:pPr algn="ctr" fontAlgn="ctr"/>
                      <a:r>
                        <a:rPr lang="es-PE" sz="1000" b="0" u="none" strike="noStrike">
                          <a:effectLst/>
                          <a:latin typeface="+mn-lt"/>
                        </a:rPr>
                        <a:t>45083</a:t>
                      </a:r>
                      <a:endParaRPr lang="es-PE" sz="1000" b="0" i="0" u="none" strike="noStrike">
                        <a:effectLst/>
                        <a:latin typeface="+mn-lt"/>
                      </a:endParaRPr>
                    </a:p>
                  </a:txBody>
                  <a:tcPr marL="5595" marR="5595" marT="5595" marB="0" anchor="ctr">
                    <a:solidFill>
                      <a:schemeClr val="bg2"/>
                    </a:solidFill>
                  </a:tcPr>
                </a:tc>
                <a:tc>
                  <a:txBody>
                    <a:bodyPr/>
                    <a:lstStyle/>
                    <a:p>
                      <a:pPr algn="l" fontAlgn="ctr"/>
                      <a:r>
                        <a:rPr lang="es-PE" sz="1000" b="0" u="none" strike="noStrike" dirty="0">
                          <a:effectLst/>
                          <a:latin typeface="+mn-lt"/>
                        </a:rPr>
                        <a:t>MEJORAMIENTO DE LOS SERVICIOS DE SALUD DEL CENTRO DE SALUD TALAVERA DEL DISTRITO DE TALAVERA - PROVINCIA DE ANDAHUAYLAS - DEPARTAMENTO DE APURIMAC</a:t>
                      </a:r>
                      <a:endParaRPr lang="es-PE" sz="1000" b="0" i="0" u="none" strike="noStrike" dirty="0">
                        <a:effectLst/>
                        <a:latin typeface="+mn-lt"/>
                      </a:endParaRPr>
                    </a:p>
                  </a:txBody>
                  <a:tcPr marL="5595" marR="5595" marT="5595" marB="0" anchor="ctr">
                    <a:solidFill>
                      <a:schemeClr val="bg2"/>
                    </a:solidFill>
                  </a:tcPr>
                </a:tc>
                <a:tc>
                  <a:txBody>
                    <a:bodyPr/>
                    <a:lstStyle/>
                    <a:p>
                      <a:pPr algn="ctr" fontAlgn="ctr"/>
                      <a:r>
                        <a:rPr lang="es-PE" sz="1000" b="0" u="none" strike="noStrike">
                          <a:effectLst/>
                          <a:latin typeface="+mn-lt"/>
                        </a:rPr>
                        <a:t>32,545,000.00</a:t>
                      </a:r>
                      <a:endParaRPr lang="es-PE" sz="1000" b="0" i="0" u="none" strike="noStrike">
                        <a:effectLst/>
                        <a:latin typeface="+mn-lt"/>
                      </a:endParaRPr>
                    </a:p>
                  </a:txBody>
                  <a:tcPr marL="5595" marR="5595" marT="5595" marB="0" anchor="ctr">
                    <a:solidFill>
                      <a:schemeClr val="bg2"/>
                    </a:solidFill>
                  </a:tcPr>
                </a:tc>
                <a:tc>
                  <a:txBody>
                    <a:bodyPr/>
                    <a:lstStyle/>
                    <a:p>
                      <a:pPr algn="ctr" fontAlgn="ctr"/>
                      <a:r>
                        <a:rPr lang="es-PE" sz="1000" b="0" u="none" strike="noStrike" dirty="0">
                          <a:effectLst/>
                          <a:latin typeface="+mn-lt"/>
                        </a:rPr>
                        <a:t>Idea</a:t>
                      </a:r>
                      <a:endParaRPr lang="es-PE" sz="1000" b="0" i="0" u="none" strike="noStrike" dirty="0">
                        <a:effectLst/>
                        <a:latin typeface="+mn-lt"/>
                      </a:endParaRPr>
                    </a:p>
                  </a:txBody>
                  <a:tcPr marL="5595" marR="5595" marT="5595" marB="0" anchor="ctr">
                    <a:solidFill>
                      <a:schemeClr val="bg2"/>
                    </a:solidFill>
                  </a:tcPr>
                </a:tc>
                <a:tc>
                  <a:txBody>
                    <a:bodyPr/>
                    <a:lstStyle/>
                    <a:p>
                      <a:pPr algn="ctr" fontAlgn="ctr"/>
                      <a:r>
                        <a:rPr lang="es-PE" sz="1000" b="0" u="none" strike="noStrike" dirty="0">
                          <a:effectLst/>
                          <a:latin typeface="+mn-lt"/>
                        </a:rPr>
                        <a:t>5 meses</a:t>
                      </a:r>
                      <a:endParaRPr lang="es-PE" sz="1000" b="0" i="0" u="none" strike="noStrike" dirty="0">
                        <a:effectLst/>
                        <a:latin typeface="+mn-lt"/>
                      </a:endParaRPr>
                    </a:p>
                  </a:txBody>
                  <a:tcPr marL="5595" marR="5595" marT="5595" marB="0" anchor="ctr">
                    <a:solidFill>
                      <a:schemeClr val="bg2"/>
                    </a:solidFill>
                  </a:tcPr>
                </a:tc>
                <a:tc>
                  <a:txBody>
                    <a:bodyPr/>
                    <a:lstStyle/>
                    <a:p>
                      <a:pPr algn="ctr" fontAlgn="ctr"/>
                      <a:r>
                        <a:rPr lang="es-MX" sz="1000" b="0" i="0" u="none" strike="noStrike" dirty="0">
                          <a:effectLst/>
                          <a:latin typeface="+mn-lt"/>
                        </a:rPr>
                        <a:t>-</a:t>
                      </a:r>
                      <a:endParaRPr lang="es-PE" sz="1000" b="0" i="0" u="none" strike="noStrike" dirty="0">
                        <a:effectLst/>
                        <a:latin typeface="+mn-lt"/>
                      </a:endParaRPr>
                    </a:p>
                  </a:txBody>
                  <a:tcPr marL="5595" marR="5595" marT="5595" marB="0" anchor="ctr">
                    <a:solidFill>
                      <a:schemeClr val="bg2"/>
                    </a:solidFill>
                  </a:tcPr>
                </a:tc>
                <a:tc>
                  <a:txBody>
                    <a:bodyPr/>
                    <a:lstStyle/>
                    <a:p>
                      <a:pPr marL="171450" indent="-171450" algn="l" fontAlgn="ctr">
                        <a:buFont typeface="Wingdings" panose="05000000000000000000" pitchFamily="2" charset="2"/>
                        <a:buChar char="§"/>
                      </a:pPr>
                      <a:r>
                        <a:rPr lang="es-PE" sz="1000" b="0" u="none" strike="noStrike" dirty="0">
                          <a:effectLst/>
                          <a:latin typeface="+mn-lt"/>
                        </a:rPr>
                        <a:t>10 EESS</a:t>
                      </a:r>
                    </a:p>
                    <a:p>
                      <a:pPr marL="171450" indent="-171450" algn="l" fontAlgn="ctr">
                        <a:buFont typeface="Wingdings" panose="05000000000000000000" pitchFamily="2" charset="2"/>
                        <a:buChar char="§"/>
                      </a:pPr>
                      <a:r>
                        <a:rPr lang="es-PE" sz="1000" b="0" u="none" strike="noStrike" dirty="0">
                          <a:effectLst/>
                          <a:latin typeface="+mn-lt"/>
                        </a:rPr>
                        <a:t>19,844 beneficiarios</a:t>
                      </a:r>
                    </a:p>
                    <a:p>
                      <a:pPr marL="171450" indent="-171450" algn="l" fontAlgn="ctr">
                        <a:buFont typeface="Wingdings" panose="05000000000000000000" pitchFamily="2" charset="2"/>
                        <a:buChar char="§"/>
                      </a:pPr>
                      <a:r>
                        <a:rPr lang="es-PE" sz="1000" b="0" u="none" strike="noStrike" dirty="0">
                          <a:effectLst/>
                          <a:latin typeface="+mn-lt"/>
                        </a:rPr>
                        <a:t>Distritos</a:t>
                      </a:r>
                      <a:r>
                        <a:rPr lang="es-PE" sz="1000" b="0" u="none" strike="noStrike" baseline="0" dirty="0">
                          <a:effectLst/>
                          <a:latin typeface="+mn-lt"/>
                        </a:rPr>
                        <a:t> de Talavera, Andahuaylas y </a:t>
                      </a:r>
                      <a:r>
                        <a:rPr lang="es-PE" sz="1000" b="0" u="none" strike="noStrike" baseline="0" dirty="0" err="1">
                          <a:effectLst/>
                          <a:latin typeface="+mn-lt"/>
                        </a:rPr>
                        <a:t>Ocobamba</a:t>
                      </a:r>
                      <a:endParaRPr lang="es-PE" sz="1000" b="0" i="0" u="none" strike="noStrike" dirty="0">
                        <a:effectLst/>
                        <a:latin typeface="+mn-lt"/>
                      </a:endParaRPr>
                    </a:p>
                  </a:txBody>
                  <a:tcPr marL="5595" marR="5595" marT="5595" marB="0" anchor="ctr">
                    <a:solidFill>
                      <a:schemeClr val="bg2"/>
                    </a:solidFill>
                  </a:tcPr>
                </a:tc>
                <a:tc>
                  <a:txBody>
                    <a:bodyPr/>
                    <a:lstStyle/>
                    <a:p>
                      <a:pPr algn="l" fontAlgn="ctr"/>
                      <a:r>
                        <a:rPr lang="es-PE" sz="1000" b="0" u="none" strike="noStrike" dirty="0">
                          <a:effectLst/>
                          <a:latin typeface="+mn-lt"/>
                        </a:rPr>
                        <a:t>* Terreno saneado</a:t>
                      </a:r>
                      <a:endParaRPr lang="es-PE" sz="1000" b="0" i="0" u="none" strike="noStrike" dirty="0">
                        <a:effectLst/>
                        <a:latin typeface="+mn-lt"/>
                      </a:endParaRPr>
                    </a:p>
                  </a:txBody>
                  <a:tcPr marL="5595" marR="5595" marT="5595" marB="0" anchor="ctr">
                    <a:solidFill>
                      <a:schemeClr val="bg2"/>
                    </a:solidFill>
                  </a:tcPr>
                </a:tc>
                <a:extLst>
                  <a:ext uri="{0D108BD9-81ED-4DB2-BD59-A6C34878D82A}">
                    <a16:rowId xmlns:a16="http://schemas.microsoft.com/office/drawing/2014/main" val="10004"/>
                  </a:ext>
                </a:extLst>
              </a:tr>
              <a:tr h="618292">
                <a:tc>
                  <a:txBody>
                    <a:bodyPr/>
                    <a:lstStyle/>
                    <a:p>
                      <a:pPr algn="ctr" fontAlgn="ctr"/>
                      <a:r>
                        <a:rPr lang="es-PE" sz="1000" b="0" u="none" strike="noStrike">
                          <a:effectLst/>
                          <a:latin typeface="+mn-lt"/>
                        </a:rPr>
                        <a:t>5</a:t>
                      </a:r>
                      <a:endParaRPr lang="es-PE" sz="1000" b="0" i="0" u="none" strike="noStrike">
                        <a:effectLst/>
                        <a:latin typeface="+mn-lt"/>
                      </a:endParaRPr>
                    </a:p>
                  </a:txBody>
                  <a:tcPr marL="5595" marR="5595" marT="5595" marB="0" anchor="ctr">
                    <a:solidFill>
                      <a:schemeClr val="bg2"/>
                    </a:solidFill>
                  </a:tcPr>
                </a:tc>
                <a:tc>
                  <a:txBody>
                    <a:bodyPr/>
                    <a:lstStyle/>
                    <a:p>
                      <a:pPr algn="ctr" fontAlgn="ctr"/>
                      <a:r>
                        <a:rPr lang="es-PE" sz="1000" b="0" u="none" strike="noStrike">
                          <a:effectLst/>
                          <a:latin typeface="+mn-lt"/>
                        </a:rPr>
                        <a:t>45084</a:t>
                      </a:r>
                      <a:endParaRPr lang="es-PE" sz="1000" b="0" i="0" u="none" strike="noStrike">
                        <a:effectLst/>
                        <a:latin typeface="+mn-lt"/>
                      </a:endParaRPr>
                    </a:p>
                  </a:txBody>
                  <a:tcPr marL="5595" marR="5595" marT="5595" marB="0" anchor="ctr">
                    <a:solidFill>
                      <a:schemeClr val="bg2"/>
                    </a:solidFill>
                  </a:tcPr>
                </a:tc>
                <a:tc>
                  <a:txBody>
                    <a:bodyPr/>
                    <a:lstStyle/>
                    <a:p>
                      <a:pPr algn="l" fontAlgn="ctr"/>
                      <a:r>
                        <a:rPr lang="es-PE" sz="1000" b="0" u="none" strike="noStrike" dirty="0">
                          <a:effectLst/>
                          <a:latin typeface="+mn-lt"/>
                        </a:rPr>
                        <a:t>MEJORAMIENTO DE LOS SERVICIOS DE SALUD DEL CENTRO DE SALUD MOLLEBAMBA DEL DISTRITO DE JUAN ESPINOZA MEDRANO - PROVINCIA DE </a:t>
                      </a:r>
                      <a:r>
                        <a:rPr lang="es-PE" sz="1000" b="0" u="none" strike="noStrike" dirty="0" err="1">
                          <a:effectLst/>
                          <a:latin typeface="+mn-lt"/>
                        </a:rPr>
                        <a:t>ANTABAMBA</a:t>
                      </a:r>
                      <a:r>
                        <a:rPr lang="es-PE" sz="1000" b="0" u="none" strike="noStrike" dirty="0">
                          <a:effectLst/>
                          <a:latin typeface="+mn-lt"/>
                        </a:rPr>
                        <a:t> - DEPARTAMENTO DE </a:t>
                      </a:r>
                      <a:r>
                        <a:rPr lang="es-PE" sz="1000" b="0" u="none" strike="noStrike" dirty="0" err="1">
                          <a:effectLst/>
                          <a:latin typeface="+mn-lt"/>
                        </a:rPr>
                        <a:t>APURIMAC</a:t>
                      </a:r>
                      <a:endParaRPr lang="es-PE" sz="1000" b="0" i="0" u="none" strike="noStrike" dirty="0">
                        <a:effectLst/>
                        <a:latin typeface="+mn-lt"/>
                      </a:endParaRPr>
                    </a:p>
                  </a:txBody>
                  <a:tcPr marL="5595" marR="5595" marT="5595" marB="0" anchor="ctr">
                    <a:solidFill>
                      <a:schemeClr val="bg2"/>
                    </a:solidFill>
                  </a:tcPr>
                </a:tc>
                <a:tc>
                  <a:txBody>
                    <a:bodyPr/>
                    <a:lstStyle/>
                    <a:p>
                      <a:pPr algn="ctr" fontAlgn="ctr"/>
                      <a:r>
                        <a:rPr lang="es-PE" sz="1000" b="0" u="none" strike="noStrike">
                          <a:effectLst/>
                          <a:latin typeface="+mn-lt"/>
                        </a:rPr>
                        <a:t>26,545,000.00</a:t>
                      </a:r>
                      <a:endParaRPr lang="es-PE" sz="1000" b="0" i="0" u="none" strike="noStrike">
                        <a:effectLst/>
                        <a:latin typeface="+mn-lt"/>
                      </a:endParaRPr>
                    </a:p>
                  </a:txBody>
                  <a:tcPr marL="5595" marR="5595" marT="5595" marB="0" anchor="ctr">
                    <a:solidFill>
                      <a:schemeClr val="bg2"/>
                    </a:solidFill>
                  </a:tcPr>
                </a:tc>
                <a:tc>
                  <a:txBody>
                    <a:bodyPr/>
                    <a:lstStyle/>
                    <a:p>
                      <a:pPr algn="ctr" fontAlgn="ctr"/>
                      <a:r>
                        <a:rPr lang="es-PE" sz="1000" b="0" u="none" strike="noStrike">
                          <a:effectLst/>
                          <a:latin typeface="+mn-lt"/>
                        </a:rPr>
                        <a:t>Idea</a:t>
                      </a:r>
                      <a:endParaRPr lang="es-PE" sz="1000" b="0" i="0" u="none" strike="noStrike">
                        <a:effectLst/>
                        <a:latin typeface="+mn-lt"/>
                      </a:endParaRPr>
                    </a:p>
                  </a:txBody>
                  <a:tcPr marL="5595" marR="5595" marT="5595" marB="0" anchor="ctr">
                    <a:solidFill>
                      <a:schemeClr val="bg2"/>
                    </a:solidFill>
                  </a:tcPr>
                </a:tc>
                <a:tc>
                  <a:txBody>
                    <a:bodyPr/>
                    <a:lstStyle/>
                    <a:p>
                      <a:pPr algn="ctr" fontAlgn="ctr"/>
                      <a:r>
                        <a:rPr lang="es-PE" sz="1000" b="0" u="none" strike="noStrike" dirty="0">
                          <a:effectLst/>
                          <a:latin typeface="+mn-lt"/>
                        </a:rPr>
                        <a:t>4 meses</a:t>
                      </a:r>
                      <a:endParaRPr lang="es-PE" sz="1000" b="0" i="0" u="none" strike="noStrike" dirty="0">
                        <a:effectLst/>
                        <a:latin typeface="+mn-lt"/>
                      </a:endParaRPr>
                    </a:p>
                  </a:txBody>
                  <a:tcPr marL="5595" marR="5595" marT="5595" marB="0" anchor="ctr">
                    <a:solidFill>
                      <a:schemeClr val="bg2"/>
                    </a:solidFill>
                  </a:tcPr>
                </a:tc>
                <a:tc>
                  <a:txBody>
                    <a:bodyPr/>
                    <a:lstStyle/>
                    <a:p>
                      <a:pPr algn="ctr" fontAlgn="ctr"/>
                      <a:r>
                        <a:rPr lang="es-MX" sz="1000" b="0" i="0" u="none" strike="noStrike" dirty="0">
                          <a:effectLst/>
                          <a:latin typeface="+mn-lt"/>
                        </a:rPr>
                        <a:t>-</a:t>
                      </a:r>
                      <a:endParaRPr lang="es-PE" sz="1000" b="0" i="0" u="none" strike="noStrike" dirty="0">
                        <a:effectLst/>
                        <a:latin typeface="+mn-lt"/>
                      </a:endParaRPr>
                    </a:p>
                  </a:txBody>
                  <a:tcPr marL="5595" marR="5595" marT="5595" marB="0" anchor="ctr">
                    <a:solidFill>
                      <a:schemeClr val="bg2"/>
                    </a:solidFill>
                  </a:tcPr>
                </a:tc>
                <a:tc>
                  <a:txBody>
                    <a:bodyPr/>
                    <a:lstStyle/>
                    <a:p>
                      <a:pPr marL="171450" indent="-171450" algn="l" fontAlgn="ctr">
                        <a:buFont typeface="Wingdings" panose="05000000000000000000" pitchFamily="2" charset="2"/>
                        <a:buChar char="§"/>
                      </a:pPr>
                      <a:r>
                        <a:rPr lang="es-PE" sz="1000" b="0" u="none" strike="noStrike" dirty="0">
                          <a:effectLst/>
                          <a:latin typeface="+mn-lt"/>
                        </a:rPr>
                        <a:t>05 EESS</a:t>
                      </a:r>
                    </a:p>
                    <a:p>
                      <a:pPr marL="171450" indent="-171450" algn="l" fontAlgn="ctr">
                        <a:buFont typeface="Wingdings" panose="05000000000000000000" pitchFamily="2" charset="2"/>
                        <a:buChar char="§"/>
                      </a:pPr>
                      <a:r>
                        <a:rPr lang="es-PE" sz="1000" b="0" u="none" strike="noStrike" dirty="0">
                          <a:effectLst/>
                          <a:latin typeface="+mn-lt"/>
                        </a:rPr>
                        <a:t>1968 beneficiarios</a:t>
                      </a:r>
                    </a:p>
                    <a:p>
                      <a:pPr marL="171450" indent="-171450" algn="l" fontAlgn="ctr">
                        <a:buFont typeface="Wingdings" panose="05000000000000000000" pitchFamily="2" charset="2"/>
                        <a:buChar char="§"/>
                      </a:pPr>
                      <a:r>
                        <a:rPr lang="es-PE" sz="1000" b="0" u="none" strike="noStrike" dirty="0">
                          <a:effectLst/>
                          <a:latin typeface="+mn-lt"/>
                        </a:rPr>
                        <a:t>Distrito Juan Espinoza Medrano</a:t>
                      </a:r>
                      <a:endParaRPr lang="es-PE" sz="1000" b="0" i="0" u="none" strike="noStrike" dirty="0">
                        <a:effectLst/>
                        <a:latin typeface="+mn-lt"/>
                      </a:endParaRPr>
                    </a:p>
                  </a:txBody>
                  <a:tcPr marL="5595" marR="5595" marT="5595" marB="0" anchor="ctr">
                    <a:solidFill>
                      <a:schemeClr val="bg2"/>
                    </a:solidFill>
                  </a:tcPr>
                </a:tc>
                <a:tc>
                  <a:txBody>
                    <a:bodyPr/>
                    <a:lstStyle/>
                    <a:p>
                      <a:pPr algn="l" fontAlgn="ctr"/>
                      <a:r>
                        <a:rPr lang="es-PE" sz="1000" b="0" u="none" strike="noStrike" dirty="0">
                          <a:effectLst/>
                          <a:latin typeface="+mn-lt"/>
                        </a:rPr>
                        <a:t>* Terreno saneado</a:t>
                      </a:r>
                      <a:endParaRPr lang="es-PE" sz="1000" b="0" i="0" u="none" strike="noStrike" dirty="0">
                        <a:effectLst/>
                        <a:latin typeface="+mn-lt"/>
                      </a:endParaRPr>
                    </a:p>
                  </a:txBody>
                  <a:tcPr marL="5595" marR="5595" marT="5595" marB="0" anchor="ctr">
                    <a:solidFill>
                      <a:schemeClr val="bg2"/>
                    </a:solidFill>
                  </a:tcPr>
                </a:tc>
                <a:extLst>
                  <a:ext uri="{0D108BD9-81ED-4DB2-BD59-A6C34878D82A}">
                    <a16:rowId xmlns:a16="http://schemas.microsoft.com/office/drawing/2014/main" val="10005"/>
                  </a:ext>
                </a:extLst>
              </a:tr>
              <a:tr h="515244">
                <a:tc>
                  <a:txBody>
                    <a:bodyPr/>
                    <a:lstStyle/>
                    <a:p>
                      <a:pPr algn="ctr" fontAlgn="ctr"/>
                      <a:r>
                        <a:rPr lang="es-PE" sz="1000" b="0" u="none" strike="noStrike">
                          <a:effectLst/>
                          <a:latin typeface="+mn-lt"/>
                        </a:rPr>
                        <a:t>6</a:t>
                      </a:r>
                      <a:endParaRPr lang="es-PE" sz="1000" b="0" i="0" u="none" strike="noStrike">
                        <a:effectLst/>
                        <a:latin typeface="+mn-lt"/>
                      </a:endParaRPr>
                    </a:p>
                  </a:txBody>
                  <a:tcPr marL="5595" marR="5595" marT="5595" marB="0" anchor="ctr"/>
                </a:tc>
                <a:tc>
                  <a:txBody>
                    <a:bodyPr/>
                    <a:lstStyle/>
                    <a:p>
                      <a:pPr algn="ctr" fontAlgn="ctr"/>
                      <a:r>
                        <a:rPr lang="es-PE" sz="1000" b="0" u="none" strike="noStrike">
                          <a:effectLst/>
                          <a:latin typeface="+mn-lt"/>
                        </a:rPr>
                        <a:t>45087</a:t>
                      </a:r>
                      <a:endParaRPr lang="es-PE" sz="1000" b="0" i="0" u="none" strike="noStrike">
                        <a:effectLst/>
                        <a:latin typeface="+mn-lt"/>
                      </a:endParaRPr>
                    </a:p>
                  </a:txBody>
                  <a:tcPr marL="5595" marR="5595" marT="5595" marB="0" anchor="ctr"/>
                </a:tc>
                <a:tc>
                  <a:txBody>
                    <a:bodyPr/>
                    <a:lstStyle/>
                    <a:p>
                      <a:pPr algn="l" fontAlgn="ctr"/>
                      <a:r>
                        <a:rPr lang="es-PE" sz="1000" b="0" u="none" strike="noStrike" dirty="0">
                          <a:effectLst/>
                          <a:latin typeface="+mn-lt"/>
                        </a:rPr>
                        <a:t>MEJORAMIENTO DE LOS SERVICIOS DE SALUD DE LOS </a:t>
                      </a:r>
                      <a:r>
                        <a:rPr lang="es-PE" sz="1000" b="0" u="none" strike="noStrike" dirty="0" err="1">
                          <a:effectLst/>
                          <a:latin typeface="+mn-lt"/>
                        </a:rPr>
                        <a:t>EE.SS</a:t>
                      </a:r>
                      <a:r>
                        <a:rPr lang="es-PE" sz="1000" b="0" u="none" strike="noStrike" dirty="0">
                          <a:effectLst/>
                          <a:latin typeface="+mn-lt"/>
                        </a:rPr>
                        <a:t>. VILLA GLORIA, MARCAHUASI Y </a:t>
                      </a:r>
                      <a:r>
                        <a:rPr lang="es-PE" sz="1000" b="0" u="none" strike="noStrike" dirty="0" err="1">
                          <a:effectLst/>
                          <a:latin typeface="+mn-lt"/>
                        </a:rPr>
                        <a:t>ATUMPATA</a:t>
                      </a:r>
                      <a:r>
                        <a:rPr lang="es-PE" sz="1000" b="0" u="none" strike="noStrike" dirty="0">
                          <a:effectLst/>
                          <a:latin typeface="+mn-lt"/>
                        </a:rPr>
                        <a:t> DEL DISTRITO DE ABANCAY - PROVINCIA DE ABANCAY - DEPARTAMENTO DE </a:t>
                      </a:r>
                      <a:r>
                        <a:rPr lang="es-PE" sz="1000" b="0" u="none" strike="noStrike" dirty="0" err="1">
                          <a:effectLst/>
                          <a:latin typeface="+mn-lt"/>
                        </a:rPr>
                        <a:t>APURIMAC</a:t>
                      </a:r>
                      <a:endParaRPr lang="es-PE" sz="1000" b="0" i="0" u="none" strike="noStrike" dirty="0">
                        <a:effectLst/>
                        <a:latin typeface="+mn-lt"/>
                      </a:endParaRPr>
                    </a:p>
                  </a:txBody>
                  <a:tcPr marL="5595" marR="5595" marT="5595" marB="0" anchor="ctr"/>
                </a:tc>
                <a:tc>
                  <a:txBody>
                    <a:bodyPr/>
                    <a:lstStyle/>
                    <a:p>
                      <a:pPr algn="ctr" fontAlgn="ctr"/>
                      <a:r>
                        <a:rPr lang="es-PE" sz="1000" b="0" u="none" strike="noStrike" dirty="0">
                          <a:effectLst/>
                          <a:latin typeface="+mn-lt"/>
                        </a:rPr>
                        <a:t>18,075,334.72</a:t>
                      </a:r>
                      <a:endParaRPr lang="es-PE" sz="1000" b="0" i="0" u="none" strike="noStrike" dirty="0">
                        <a:effectLst/>
                        <a:latin typeface="+mn-lt"/>
                      </a:endParaRPr>
                    </a:p>
                  </a:txBody>
                  <a:tcPr marL="5595" marR="5595" marT="5595" marB="0" anchor="ctr"/>
                </a:tc>
                <a:tc>
                  <a:txBody>
                    <a:bodyPr/>
                    <a:lstStyle/>
                    <a:p>
                      <a:pPr algn="ctr" fontAlgn="ctr"/>
                      <a:r>
                        <a:rPr lang="es-PE" sz="1000" b="0" u="none" strike="noStrike" dirty="0">
                          <a:effectLst/>
                          <a:latin typeface="+mn-lt"/>
                        </a:rPr>
                        <a:t>Idea</a:t>
                      </a:r>
                      <a:endParaRPr lang="es-PE" sz="1000" b="0" i="0" u="none" strike="noStrike" dirty="0">
                        <a:effectLst/>
                        <a:latin typeface="+mn-lt"/>
                      </a:endParaRPr>
                    </a:p>
                  </a:txBody>
                  <a:tcPr marL="5595" marR="5595" marT="5595" marB="0" anchor="ctr"/>
                </a:tc>
                <a:tc>
                  <a:txBody>
                    <a:bodyPr/>
                    <a:lstStyle/>
                    <a:p>
                      <a:pPr algn="ctr" fontAlgn="ctr"/>
                      <a:r>
                        <a:rPr lang="es-PE" sz="1000" b="0" u="none" strike="noStrike" dirty="0">
                          <a:effectLst/>
                          <a:latin typeface="+mn-lt"/>
                        </a:rPr>
                        <a:t>4 meses</a:t>
                      </a:r>
                      <a:endParaRPr lang="es-PE" sz="1000" b="0" i="0" u="none" strike="noStrike" dirty="0">
                        <a:effectLst/>
                        <a:latin typeface="+mn-lt"/>
                      </a:endParaRPr>
                    </a:p>
                  </a:txBody>
                  <a:tcPr marL="5595" marR="5595" marT="5595" marB="0" anchor="ctr"/>
                </a:tc>
                <a:tc>
                  <a:txBody>
                    <a:bodyPr/>
                    <a:lstStyle/>
                    <a:p>
                      <a:pPr algn="ctr" fontAlgn="ctr"/>
                      <a:r>
                        <a:rPr lang="es-MX" sz="1000" b="0" i="0" u="none" strike="noStrike" dirty="0">
                          <a:effectLst/>
                          <a:latin typeface="+mn-lt"/>
                        </a:rPr>
                        <a:t>-</a:t>
                      </a:r>
                      <a:endParaRPr lang="es-PE" sz="1000" b="0" i="0" u="none" strike="noStrike" dirty="0">
                        <a:effectLst/>
                        <a:latin typeface="+mn-lt"/>
                      </a:endParaRPr>
                    </a:p>
                  </a:txBody>
                  <a:tcPr marL="5595" marR="5595" marT="5595" marB="0" anchor="ctr"/>
                </a:tc>
                <a:tc>
                  <a:txBody>
                    <a:bodyPr/>
                    <a:lstStyle/>
                    <a:p>
                      <a:pPr marL="171450" indent="-171450" algn="l" fontAlgn="ctr">
                        <a:buFont typeface="Wingdings" panose="05000000000000000000" pitchFamily="2" charset="2"/>
                        <a:buChar char="§"/>
                      </a:pPr>
                      <a:r>
                        <a:rPr lang="es-PE" sz="1000" b="0" u="none" strike="noStrike" dirty="0">
                          <a:effectLst/>
                          <a:latin typeface="+mn-lt"/>
                        </a:rPr>
                        <a:t>03 EESS</a:t>
                      </a:r>
                    </a:p>
                    <a:p>
                      <a:pPr marL="171450" indent="-171450" algn="l" fontAlgn="ctr">
                        <a:buFont typeface="Wingdings" panose="05000000000000000000" pitchFamily="2" charset="2"/>
                        <a:buChar char="§"/>
                      </a:pPr>
                      <a:r>
                        <a:rPr lang="es-PE" sz="1000" b="0" u="none" strike="noStrike" dirty="0">
                          <a:effectLst/>
                          <a:latin typeface="+mn-lt"/>
                        </a:rPr>
                        <a:t>1910 beneficiarios</a:t>
                      </a:r>
                    </a:p>
                    <a:p>
                      <a:pPr marL="171450" indent="-171450" algn="l" fontAlgn="ctr">
                        <a:buFont typeface="Wingdings" panose="05000000000000000000" pitchFamily="2" charset="2"/>
                        <a:buChar char="§"/>
                      </a:pPr>
                      <a:r>
                        <a:rPr lang="es-PE" sz="1000" b="0" u="none" strike="noStrike" dirty="0">
                          <a:effectLst/>
                          <a:latin typeface="+mn-lt"/>
                        </a:rPr>
                        <a:t>Distrito de Abancay</a:t>
                      </a:r>
                      <a:endParaRPr lang="es-PE" sz="1000" b="0" i="0" u="none" strike="noStrike" dirty="0">
                        <a:effectLst/>
                        <a:latin typeface="+mn-lt"/>
                      </a:endParaRPr>
                    </a:p>
                  </a:txBody>
                  <a:tcPr marL="5595" marR="5595" marT="5595" marB="0" anchor="ctr"/>
                </a:tc>
                <a:tc>
                  <a:txBody>
                    <a:bodyPr/>
                    <a:lstStyle/>
                    <a:p>
                      <a:pPr algn="l" fontAlgn="ctr"/>
                      <a:r>
                        <a:rPr lang="es-PE" sz="1000" b="0" u="none" strike="noStrike" dirty="0">
                          <a:effectLst/>
                          <a:latin typeface="+mn-lt"/>
                        </a:rPr>
                        <a:t>* No cuentan con terreno</a:t>
                      </a:r>
                      <a:endParaRPr lang="es-PE" sz="1000" b="0" i="0" u="none" strike="noStrike" dirty="0">
                        <a:effectLst/>
                        <a:latin typeface="+mn-lt"/>
                      </a:endParaRPr>
                    </a:p>
                  </a:txBody>
                  <a:tcPr marL="5595" marR="5595" marT="5595" marB="0" anchor="ctr"/>
                </a:tc>
                <a:extLst>
                  <a:ext uri="{0D108BD9-81ED-4DB2-BD59-A6C34878D82A}">
                    <a16:rowId xmlns:a16="http://schemas.microsoft.com/office/drawing/2014/main" val="10006"/>
                  </a:ext>
                </a:extLst>
              </a:tr>
            </a:tbl>
          </a:graphicData>
        </a:graphic>
      </p:graphicFrame>
      <p:pic>
        <p:nvPicPr>
          <p:cNvPr id="7" name="Picture 2" descr="Iconos de computadora inicio botón firmar, inicio, firmar, en ...">
            <a:hlinkClick r:id="rId3" action="ppaction://hlinksldjump"/>
            <a:extLst>
              <a:ext uri="{FF2B5EF4-FFF2-40B4-BE49-F238E27FC236}">
                <a16:creationId xmlns:a16="http://schemas.microsoft.com/office/drawing/2014/main" id="{CCF93F7B-F0C6-429F-BECF-00E43C2A3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174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AAFEB-9D76-4F15-AFEC-CA91375CEF20}"/>
              </a:ext>
            </a:extLst>
          </p:cNvPr>
          <p:cNvSpPr>
            <a:spLocks noGrp="1"/>
          </p:cNvSpPr>
          <p:nvPr>
            <p:ph type="title"/>
          </p:nvPr>
        </p:nvSpPr>
        <p:spPr>
          <a:xfrm>
            <a:off x="381785" y="1922747"/>
            <a:ext cx="3304095" cy="1329180"/>
          </a:xfrm>
        </p:spPr>
        <p:txBody>
          <a:bodyPr>
            <a:normAutofit/>
          </a:bodyPr>
          <a:lstStyle/>
          <a:p>
            <a:r>
              <a:rPr lang="es-ES" sz="4400" b="1" dirty="0">
                <a:solidFill>
                  <a:srgbClr val="FFC000"/>
                </a:solidFill>
                <a:latin typeface="+mn-lt"/>
              </a:rPr>
              <a:t>Función Educación</a:t>
            </a:r>
            <a:endParaRPr lang="es-PE" sz="4400" b="1" dirty="0">
              <a:solidFill>
                <a:srgbClr val="FFC000"/>
              </a:solidFill>
              <a:latin typeface="+mn-lt"/>
            </a:endParaRPr>
          </a:p>
        </p:txBody>
      </p:sp>
      <p:pic>
        <p:nvPicPr>
          <p:cNvPr id="8" name="Marcador de contenido 7">
            <a:extLst>
              <a:ext uri="{FF2B5EF4-FFF2-40B4-BE49-F238E27FC236}">
                <a16:creationId xmlns:a16="http://schemas.microsoft.com/office/drawing/2014/main" id="{620D1384-00E9-4B2C-8AD7-560CB9108F27}"/>
              </a:ext>
            </a:extLst>
          </p:cNvPr>
          <p:cNvPicPr>
            <a:picLocks noGrp="1" noChangeAspect="1"/>
          </p:cNvPicPr>
          <p:nvPr>
            <p:ph idx="1"/>
          </p:nvPr>
        </p:nvPicPr>
        <p:blipFill rotWithShape="1">
          <a:blip r:embed="rId2"/>
          <a:stretch/>
        </p:blipFill>
        <p:spPr>
          <a:xfrm>
            <a:off x="4800600" y="1197799"/>
            <a:ext cx="6492875" cy="4325877"/>
          </a:xfrm>
          <a:prstGeom prst="rect">
            <a:avLst/>
          </a:prstGeom>
        </p:spPr>
      </p:pic>
      <p:sp>
        <p:nvSpPr>
          <p:cNvPr id="4" name="Marcador de texto 3">
            <a:extLst>
              <a:ext uri="{FF2B5EF4-FFF2-40B4-BE49-F238E27FC236}">
                <a16:creationId xmlns:a16="http://schemas.microsoft.com/office/drawing/2014/main" id="{0C06625E-0242-41F3-A700-1D18B49A89F1}"/>
              </a:ext>
            </a:extLst>
          </p:cNvPr>
          <p:cNvSpPr>
            <a:spLocks noGrp="1"/>
          </p:cNvSpPr>
          <p:nvPr>
            <p:ph type="body" sz="half" idx="2"/>
          </p:nvPr>
        </p:nvSpPr>
        <p:spPr>
          <a:xfrm>
            <a:off x="278089" y="3429000"/>
            <a:ext cx="3642981" cy="1828801"/>
          </a:xfrm>
        </p:spPr>
        <p:txBody>
          <a:bodyPr>
            <a:normAutofit/>
          </a:bodyPr>
          <a:lstStyle/>
          <a:p>
            <a:pPr marL="285750" indent="-285750">
              <a:buFont typeface="Arial" panose="020B0604020202020204" pitchFamily="34" charset="0"/>
              <a:buChar char="•"/>
            </a:pPr>
            <a:r>
              <a:rPr lang="es-ES" sz="1800" dirty="0"/>
              <a:t>06 </a:t>
            </a:r>
            <a:r>
              <a:rPr lang="es-PE" sz="1800" dirty="0"/>
              <a:t>Proyectos Viables 2019.</a:t>
            </a:r>
          </a:p>
          <a:p>
            <a:pPr marL="285750" indent="-285750">
              <a:buFont typeface="Arial" panose="020B0604020202020204" pitchFamily="34" charset="0"/>
              <a:buChar char="•"/>
            </a:pPr>
            <a:r>
              <a:rPr lang="es-PE" sz="1800" dirty="0"/>
              <a:t>05 Proyectos en Formulación 2020.</a:t>
            </a:r>
          </a:p>
        </p:txBody>
      </p:sp>
      <p:pic>
        <p:nvPicPr>
          <p:cNvPr id="9" name="Picture 2" descr="Iconos de computadora inicio botón firmar, inicio, firmar, en ...">
            <a:hlinkClick r:id="rId3" action="ppaction://hlinksldjump"/>
            <a:extLst>
              <a:ext uri="{FF2B5EF4-FFF2-40B4-BE49-F238E27FC236}">
                <a16:creationId xmlns:a16="http://schemas.microsoft.com/office/drawing/2014/main" id="{F5790C7A-4467-4AED-A092-EC580122B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88" y="19971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7427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24937" y="205984"/>
            <a:ext cx="11574049"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s-PE" sz="2800" b="1" dirty="0">
                <a:ln w="0"/>
                <a:solidFill>
                  <a:schemeClr val="accent6">
                    <a:lumMod val="75000"/>
                  </a:schemeClr>
                </a:solidFill>
                <a:latin typeface="+mn-lt"/>
                <a:cs typeface="Lato Black"/>
                <a:sym typeface="Lato Black"/>
              </a:rPr>
              <a:t>Proyectos de Inversión Programados para su Formulación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7</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nvGraphicFramePr>
        <p:xfrm>
          <a:off x="304679" y="1239731"/>
          <a:ext cx="11734366" cy="4951055"/>
        </p:xfrm>
        <a:graphic>
          <a:graphicData uri="http://schemas.openxmlformats.org/drawingml/2006/table">
            <a:tbl>
              <a:tblPr>
                <a:tableStyleId>{BDBED569-4797-4DF1-A0F4-6AAB3CD982D8}</a:tableStyleId>
              </a:tblPr>
              <a:tblGrid>
                <a:gridCol w="307140">
                  <a:extLst>
                    <a:ext uri="{9D8B030D-6E8A-4147-A177-3AD203B41FA5}">
                      <a16:colId xmlns:a16="http://schemas.microsoft.com/office/drawing/2014/main" val="1149053298"/>
                    </a:ext>
                  </a:extLst>
                </a:gridCol>
                <a:gridCol w="613776">
                  <a:extLst>
                    <a:ext uri="{9D8B030D-6E8A-4147-A177-3AD203B41FA5}">
                      <a16:colId xmlns:a16="http://schemas.microsoft.com/office/drawing/2014/main" val="541476674"/>
                    </a:ext>
                  </a:extLst>
                </a:gridCol>
                <a:gridCol w="4079178">
                  <a:extLst>
                    <a:ext uri="{9D8B030D-6E8A-4147-A177-3AD203B41FA5}">
                      <a16:colId xmlns:a16="http://schemas.microsoft.com/office/drawing/2014/main" val="3436427589"/>
                    </a:ext>
                  </a:extLst>
                </a:gridCol>
                <a:gridCol w="1108553">
                  <a:extLst>
                    <a:ext uri="{9D8B030D-6E8A-4147-A177-3AD203B41FA5}">
                      <a16:colId xmlns:a16="http://schemas.microsoft.com/office/drawing/2014/main" val="2737056336"/>
                    </a:ext>
                  </a:extLst>
                </a:gridCol>
                <a:gridCol w="1052186">
                  <a:extLst>
                    <a:ext uri="{9D8B030D-6E8A-4147-A177-3AD203B41FA5}">
                      <a16:colId xmlns:a16="http://schemas.microsoft.com/office/drawing/2014/main" val="3418132934"/>
                    </a:ext>
                  </a:extLst>
                </a:gridCol>
                <a:gridCol w="942182">
                  <a:extLst>
                    <a:ext uri="{9D8B030D-6E8A-4147-A177-3AD203B41FA5}">
                      <a16:colId xmlns:a16="http://schemas.microsoft.com/office/drawing/2014/main" val="3543597421"/>
                    </a:ext>
                  </a:extLst>
                </a:gridCol>
                <a:gridCol w="842777">
                  <a:extLst>
                    <a:ext uri="{9D8B030D-6E8A-4147-A177-3AD203B41FA5}">
                      <a16:colId xmlns:a16="http://schemas.microsoft.com/office/drawing/2014/main" val="786903510"/>
                    </a:ext>
                  </a:extLst>
                </a:gridCol>
                <a:gridCol w="958140">
                  <a:extLst>
                    <a:ext uri="{9D8B030D-6E8A-4147-A177-3AD203B41FA5}">
                      <a16:colId xmlns:a16="http://schemas.microsoft.com/office/drawing/2014/main" val="2610258380"/>
                    </a:ext>
                  </a:extLst>
                </a:gridCol>
                <a:gridCol w="1830434">
                  <a:extLst>
                    <a:ext uri="{9D8B030D-6E8A-4147-A177-3AD203B41FA5}">
                      <a16:colId xmlns:a16="http://schemas.microsoft.com/office/drawing/2014/main" val="840716094"/>
                    </a:ext>
                  </a:extLst>
                </a:gridCol>
              </a:tblGrid>
              <a:tr h="320845">
                <a:tc>
                  <a:txBody>
                    <a:bodyPr/>
                    <a:lstStyle/>
                    <a:p>
                      <a:pPr algn="ctr" rtl="0" fontAlgn="ctr"/>
                      <a:r>
                        <a:rPr lang="es-PE" sz="1050" b="1" u="none" strike="noStrike" dirty="0" err="1">
                          <a:solidFill>
                            <a:schemeClr val="bg1"/>
                          </a:solidFill>
                          <a:effectLst/>
                        </a:rPr>
                        <a:t>N°</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CÓDIGO DE IDEA</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NOMBRE DEL PROYECTO DE INVERSIÓN</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INVERSIÓN ESTIMADO s/.</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ESTADO SITUACIONAL</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INICIO DE FORMULACIÓN</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i="0" u="none" strike="noStrike" dirty="0">
                          <a:solidFill>
                            <a:schemeClr val="bg1"/>
                          </a:solidFill>
                          <a:effectLst/>
                          <a:latin typeface="Arial Narrow" panose="020B0606020202030204" pitchFamily="34" charset="0"/>
                        </a:rPr>
                        <a:t>FECHA DE CULMINACIÓN</a:t>
                      </a: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ALCANCE</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MODALIDAD DE LA FORMULACIÓN / OBSERVACION</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6575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1</a:t>
                      </a:r>
                      <a:endParaRPr lang="es-PE" sz="1000" dirty="0">
                        <a:latin typeface="Arial Narrow" panose="020B0606020202030204" pitchFamily="34" charset="0"/>
                      </a:endParaRPr>
                    </a:p>
                  </a:txBody>
                  <a:tcPr anchor="ctr">
                    <a:solidFill>
                      <a:schemeClr val="accent5">
                        <a:lumMod val="40000"/>
                        <a:lumOff val="60000"/>
                      </a:schemeClr>
                    </a:solidFill>
                  </a:tcPr>
                </a:tc>
                <a:tc>
                  <a:txBody>
                    <a:bodyPr/>
                    <a:lstStyle/>
                    <a:p>
                      <a:pPr algn="ctr" rtl="0" fontAlgn="ctr"/>
                      <a:r>
                        <a:rPr lang="es-PE" sz="1000" u="none" strike="noStrike" dirty="0">
                          <a:effectLst/>
                        </a:rPr>
                        <a:t>49265</a:t>
                      </a: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kern="1200" cap="none" dirty="0"/>
                        <a:t>MEJORAMIENTO DEL SERVICIO EDUCATIVO DEL NIVEL INICIAL N° 1105, N°92 - REYNA DE LOS ANGELES, N°1106, 812 SAN JUAN DE DIOS Y N°79 CRISTO REDENTOR EN LOS DISTRITOS DE ABANCAY , CURAHUASI Y SAN PEDRO DE CACHORA DE LA PROVINCIA DE ABANCAY - DEPARTAMENTO DE APURIMAC</a:t>
                      </a:r>
                      <a:endParaRPr lang="es-PE" sz="1000" b="0" i="0" u="none" strike="noStrike" kern="1200" cap="none" dirty="0">
                        <a:solidFill>
                          <a:srgbClr val="000000"/>
                        </a:solidFill>
                        <a:latin typeface="Arial Narrow" panose="020B0606020202030204" pitchFamily="34" charset="0"/>
                        <a:ea typeface="+mn-ea"/>
                        <a:cs typeface="Arial"/>
                      </a:endParaRPr>
                    </a:p>
                  </a:txBody>
                  <a:tcPr anchor="ctr">
                    <a:solidFill>
                      <a:schemeClr val="accent5">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6,870,000.00</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Idea</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dirty="0"/>
                        <a:t>01/ 09 / 2020</a:t>
                      </a:r>
                      <a:endParaRPr lang="es-PE" sz="9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latin typeface="Arial Narrow" panose="020B0606020202030204" pitchFamily="34" charset="0"/>
                        </a:rPr>
                        <a:t>30 / 11 / 2020</a:t>
                      </a:r>
                    </a:p>
                  </a:txBody>
                  <a:tcPr anchor="ctr">
                    <a:solidFill>
                      <a:schemeClr val="accent5">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05 II.EE.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1" dirty="0"/>
                        <a:t>270 Alum</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000" dirty="0"/>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dirty="0"/>
                        <a:t>Contrata / PAC</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a:latin typeface="Arial Narrow" panose="020B0606020202030204" pitchFamily="34" charset="0"/>
                        </a:rPr>
                        <a:t>TDR en Revisión</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err="1">
                          <a:latin typeface="Arial Narrow" panose="020B0606020202030204" pitchFamily="34" charset="0"/>
                        </a:rPr>
                        <a:t>Duracion</a:t>
                      </a:r>
                      <a:r>
                        <a:rPr lang="es-PE" sz="1000" b="0" dirty="0">
                          <a:latin typeface="Arial Narrow" panose="020B0606020202030204" pitchFamily="34" charset="0"/>
                        </a:rPr>
                        <a:t>  3 meses, TDR en </a:t>
                      </a:r>
                      <a:r>
                        <a:rPr lang="es-PE" sz="1000" b="0" dirty="0" err="1">
                          <a:latin typeface="Arial Narrow" panose="020B0606020202030204" pitchFamily="34" charset="0"/>
                        </a:rPr>
                        <a:t>revision</a:t>
                      </a:r>
                      <a:endParaRPr lang="es-PE" sz="1000" b="0" dirty="0">
                        <a:latin typeface="Arial Narrow" panose="020B0606020202030204" pitchFamily="34" charset="0"/>
                      </a:endParaRPr>
                    </a:p>
                  </a:txBody>
                  <a:tcPr anchor="ctr">
                    <a:solidFill>
                      <a:schemeClr val="accent5">
                        <a:lumMod val="40000"/>
                        <a:lumOff val="60000"/>
                      </a:schemeClr>
                    </a:solidFill>
                  </a:tcPr>
                </a:tc>
                <a:extLst>
                  <a:ext uri="{0D108BD9-81ED-4DB2-BD59-A6C34878D82A}">
                    <a16:rowId xmlns:a16="http://schemas.microsoft.com/office/drawing/2014/main" val="2630986103"/>
                  </a:ext>
                </a:extLst>
              </a:tr>
              <a:tr h="1515283">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u="none" strike="noStrike" dirty="0">
                          <a:effectLst/>
                        </a:rPr>
                        <a:t>2284093</a:t>
                      </a:r>
                    </a:p>
                    <a:p>
                      <a:pPr algn="ctr" rtl="0" fontAlgn="ct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kern="1200" cap="none" dirty="0">
                          <a:sym typeface="Arial"/>
                        </a:rPr>
                        <a:t>MEJORAMIENTO DE LOS SERVICIOS EDUCATIVOS INICIALES DE 10 INSTITUCIONES EDUCATIVAS DEL, DISTRITO DE TALAVERA - ANDAHUAYLAS -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solidFill>
                      <a:schemeClr val="accent5">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15,656,328</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(desactivado temporalmente)</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u="none" strike="noStrike" cap="none" dirty="0">
                          <a:sym typeface="Arial"/>
                        </a:rPr>
                        <a:t>04 meses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i="0" u="none" strike="noStrike" cap="none" dirty="0">
                          <a:solidFill>
                            <a:srgbClr val="000000"/>
                          </a:solidFill>
                          <a:latin typeface="Arial Narrow" panose="020B0606020202030204" pitchFamily="34" charset="0"/>
                          <a:cs typeface="Arial"/>
                          <a:sym typeface="Arial"/>
                        </a:rPr>
                        <a:t>01 / 08 / 2020</a:t>
                      </a: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latin typeface="Arial Narrow" panose="020B0606020202030204" pitchFamily="34" charset="0"/>
                        </a:rPr>
                        <a:t>30 / 11 / 2020</a:t>
                      </a:r>
                    </a:p>
                  </a:txBody>
                  <a:tcPr anchor="ctr">
                    <a:solidFill>
                      <a:schemeClr val="accent5">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dirty="0">
                          <a:effectLst/>
                        </a:rPr>
                        <a:t>10 II.EE. Iniciales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1" u="none" strike="noStrike" dirty="0">
                          <a:effectLst/>
                        </a:rPr>
                        <a:t>126 alumnos  </a:t>
                      </a:r>
                      <a:endParaRPr lang="es-PE" sz="1000" b="1"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r>
                        <a:rPr lang="es-PE" sz="900" u="none" strike="noStrike" cap="none" dirty="0" err="1">
                          <a:sym typeface="Arial"/>
                        </a:rPr>
                        <a:t>Adm</a:t>
                      </a:r>
                      <a:r>
                        <a:rPr lang="es-PE" sz="900" u="none" strike="noStrike" cap="none" dirty="0">
                          <a:sym typeface="Arial"/>
                        </a:rPr>
                        <a:t>. Directa</a:t>
                      </a:r>
                    </a:p>
                    <a:p>
                      <a:r>
                        <a:rPr lang="es-PE" sz="900" u="none" strike="noStrike" cap="none" dirty="0">
                          <a:sym typeface="Arial"/>
                        </a:rPr>
                        <a:t>Pi declarado viable el 2015, (UF Municipalidad Distrital de </a:t>
                      </a:r>
                      <a:r>
                        <a:rPr lang="es-PE" sz="900" u="none" strike="noStrike" cap="none" dirty="0" err="1">
                          <a:sym typeface="Arial"/>
                        </a:rPr>
                        <a:t>Chicmo</a:t>
                      </a:r>
                      <a:r>
                        <a:rPr lang="es-PE" sz="900" u="none" strike="noStrike" cap="none" dirty="0">
                          <a:sym typeface="Arial"/>
                        </a:rPr>
                        <a:t>) desactivado por periodo de vigencia. Se requiere la actualización del Estudio.</a:t>
                      </a:r>
                    </a:p>
                    <a:p>
                      <a:r>
                        <a:rPr lang="es-PE" sz="900" u="none" strike="noStrike" cap="none" dirty="0">
                          <a:sym typeface="Arial"/>
                        </a:rPr>
                        <a:t>Se requiere analizar la intervención en IEI con poca cantidad de alumnos</a:t>
                      </a:r>
                    </a:p>
                    <a:p>
                      <a:r>
                        <a:rPr lang="es-PE" sz="900" b="0" i="0" u="none" strike="noStrike" cap="none" dirty="0">
                          <a:solidFill>
                            <a:srgbClr val="000000"/>
                          </a:solidFill>
                          <a:latin typeface="Arial Narrow" panose="020B0606020202030204" pitchFamily="34" charset="0"/>
                          <a:cs typeface="Arial"/>
                          <a:sym typeface="Arial"/>
                        </a:rPr>
                        <a:t>A la espera de </a:t>
                      </a:r>
                      <a:r>
                        <a:rPr lang="es-PE" sz="900" b="0" i="0" u="none" strike="noStrike" cap="none" dirty="0" err="1">
                          <a:solidFill>
                            <a:srgbClr val="000000"/>
                          </a:solidFill>
                          <a:latin typeface="Arial Narrow" panose="020B0606020202030204" pitchFamily="34" charset="0"/>
                          <a:cs typeface="Arial"/>
                          <a:sym typeface="Arial"/>
                        </a:rPr>
                        <a:t>autorizacion</a:t>
                      </a:r>
                      <a:endParaRPr lang="es-PE" sz="9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extLst>
                  <a:ext uri="{0D108BD9-81ED-4DB2-BD59-A6C34878D82A}">
                    <a16:rowId xmlns:a16="http://schemas.microsoft.com/office/drawing/2014/main" val="970051627"/>
                  </a:ext>
                </a:extLst>
              </a:tr>
              <a:tr h="375213">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3</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pPr algn="ctr" rtl="0" fontAlgn="ctr"/>
                      <a:r>
                        <a:rPr lang="es-PE" sz="1000" u="none" strike="noStrike" dirty="0">
                          <a:effectLst/>
                        </a:rPr>
                        <a:t>108724</a:t>
                      </a: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2">
                        <a:lumMod val="20000"/>
                        <a:lumOff val="80000"/>
                      </a:schemeClr>
                    </a:solidFill>
                  </a:tcPr>
                </a:tc>
                <a:tc>
                  <a:txBody>
                    <a:bodyPr/>
                    <a:lstStyle/>
                    <a:p>
                      <a:r>
                        <a:rPr lang="es-PE" sz="1000" u="none" strike="noStrike" kern="1200" cap="none" dirty="0">
                          <a:sym typeface="Arial"/>
                        </a:rPr>
                        <a:t>MEJORAMIENTO DEL INSTITUTO DE EDUCACIÓN SUPERIOR TECNOLÓGICO ALFREDO SARMIENTO PALOMINO, DISTRITO DE HUANCARAMA - PROVINCIA DE ANDAHUAYLAS - DEPARTAMENTO DE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solidFill>
                      <a:schemeClr val="accent2">
                        <a:lumMod val="20000"/>
                        <a:lumOff val="80000"/>
                      </a:schemeClr>
                    </a:solidFill>
                  </a:tcPr>
                </a:tc>
                <a:tc>
                  <a:txBody>
                    <a:bodyPr/>
                    <a:lstStyle/>
                    <a:p>
                      <a:pPr algn="r"/>
                      <a:r>
                        <a:rPr lang="es-PE" sz="1000" u="none" strike="noStrike" cap="none" dirty="0">
                          <a:sym typeface="Arial"/>
                        </a:rPr>
                        <a:t> 11,595,000.00 	</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r>
                        <a:rPr lang="es-PE" sz="1000" u="none" strike="noStrike" cap="none" dirty="0">
                          <a:sym typeface="Arial"/>
                        </a:rPr>
                        <a:t>En Formulación</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r>
                        <a:rPr lang="es-PE" sz="900" u="none" strike="noStrike" cap="none" dirty="0">
                          <a:sym typeface="Arial"/>
                        </a:rPr>
                        <a:t>18/06/2020</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900" u="none" strike="noStrike" cap="none" dirty="0">
                          <a:sym typeface="Arial"/>
                        </a:rPr>
                        <a:t>31/08/2020</a:t>
                      </a:r>
                      <a:endParaRPr lang="es-PE" sz="9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Narrow" panose="020B0606020202030204" pitchFamily="34" charset="0"/>
                          <a:cs typeface="Arial"/>
                          <a:sym typeface="Arial"/>
                        </a:rPr>
                        <a:t>50 Alumnos</a:t>
                      </a:r>
                    </a:p>
                  </a:txBody>
                  <a:tcPr anchor="ctr">
                    <a:solidFill>
                      <a:schemeClr val="accent2">
                        <a:lumMod val="20000"/>
                        <a:lumOff val="80000"/>
                      </a:schemeClr>
                    </a:solidFill>
                  </a:tcPr>
                </a:tc>
                <a:tc>
                  <a:txBody>
                    <a:bodyPr/>
                    <a:lstStyle/>
                    <a:p>
                      <a:r>
                        <a:rPr lang="es-PE" sz="1000" u="none" strike="noStrike" cap="none" dirty="0" err="1">
                          <a:sym typeface="Arial"/>
                        </a:rPr>
                        <a:t>Adm</a:t>
                      </a:r>
                      <a:r>
                        <a:rPr lang="es-PE" sz="1000" u="none" strike="noStrike" cap="none" dirty="0">
                          <a:sym typeface="Arial"/>
                        </a:rPr>
                        <a:t>. Directa</a:t>
                      </a:r>
                    </a:p>
                    <a:p>
                      <a:endParaRPr lang="es-PE" sz="1000" u="none" strike="noStrike" cap="none" dirty="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E" sz="1000" b="1" u="none" strike="noStrike" cap="none" dirty="0">
                          <a:sym typeface="Arial"/>
                        </a:rPr>
                        <a:t>(Avance 60%)</a:t>
                      </a:r>
                      <a:endParaRPr lang="es-PE" sz="1000" b="1"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extLst>
                  <a:ext uri="{0D108BD9-81ED-4DB2-BD59-A6C34878D82A}">
                    <a16:rowId xmlns:a16="http://schemas.microsoft.com/office/drawing/2014/main" val="605098438"/>
                  </a:ext>
                </a:extLst>
              </a:tr>
              <a:tr h="657575">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4</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algn="ctr" rtl="0" fontAlgn="ctr"/>
                      <a:r>
                        <a:rPr lang="es-PE" sz="1000" u="none" strike="noStrike" dirty="0">
                          <a:effectLst/>
                        </a:rPr>
                        <a:t>108789</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u="none" strike="noStrike" kern="1200" cap="none" dirty="0">
                          <a:sym typeface="Arial"/>
                        </a:rPr>
                        <a:t>MEJORAMIENTO DEL SERVICIO EDUCATIVO DEL NIVEL INICIAL N°1135 SANGABRIEL, N°171 PICHIUPATA, N° 39 HUANCARAMA, N° 938 HUACCAYHURA, DISTRITO DE HUANCARAMA PROVINCIA DE ANDAHUAYLAS, REGION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tc>
                <a:tc>
                  <a:txBody>
                    <a:bodyPr/>
                    <a:lstStyle/>
                    <a:p>
                      <a:pPr algn="r"/>
                      <a:r>
                        <a:rPr lang="es-PE" sz="1000" u="none" strike="noStrike" cap="none" dirty="0">
                          <a:sym typeface="Arial"/>
                        </a:rPr>
                        <a:t> 9,320,000.00 	</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Idea</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dirty="0"/>
                        <a:t>01/ 09 / 2020</a:t>
                      </a:r>
                      <a:endParaRPr lang="es-PE" sz="900" b="0" dirty="0">
                        <a:latin typeface="Arial Narrow" panose="020B0606020202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900" b="0" dirty="0">
                          <a:latin typeface="Arial Narrow" panose="020B0606020202030204" pitchFamily="34" charset="0"/>
                        </a:rPr>
                        <a:t>30 / 11 / 2020</a:t>
                      </a:r>
                    </a:p>
                    <a:p>
                      <a:endParaRPr lang="es-PE" sz="9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04 II.EE.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144 Alumnos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dirty="0"/>
                        <a:t>Contrata</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a:latin typeface="Arial Narrow" panose="020B0606020202030204" pitchFamily="34" charset="0"/>
                        </a:rPr>
                        <a:t>TDR en Revisión</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err="1">
                          <a:latin typeface="Arial Narrow" panose="020B0606020202030204" pitchFamily="34" charset="0"/>
                        </a:rPr>
                        <a:t>Duracion</a:t>
                      </a:r>
                      <a:r>
                        <a:rPr lang="es-PE" sz="1000" b="0" dirty="0">
                          <a:latin typeface="Arial Narrow" panose="020B0606020202030204" pitchFamily="34" charset="0"/>
                        </a:rPr>
                        <a:t>  3 meses, TDR en </a:t>
                      </a:r>
                      <a:r>
                        <a:rPr lang="es-PE" sz="1000" b="0" dirty="0" err="1">
                          <a:latin typeface="Arial Narrow" panose="020B0606020202030204" pitchFamily="34" charset="0"/>
                        </a:rPr>
                        <a:t>revision</a:t>
                      </a:r>
                      <a:endParaRPr lang="es-PE" sz="1000" b="0" dirty="0">
                        <a:latin typeface="Arial Narrow" panose="020B0606020202030204" pitchFamily="34" charset="0"/>
                      </a:endParaRPr>
                    </a:p>
                  </a:txBody>
                  <a:tcPr anchor="ctr"/>
                </a:tc>
                <a:extLst>
                  <a:ext uri="{0D108BD9-81ED-4DB2-BD59-A6C34878D82A}">
                    <a16:rowId xmlns:a16="http://schemas.microsoft.com/office/drawing/2014/main" val="1144561947"/>
                  </a:ext>
                </a:extLst>
              </a:tr>
              <a:tr h="800527">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5</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algn="ctr" rtl="0" fontAlgn="ctr"/>
                      <a:r>
                        <a:rPr lang="es-PE" sz="1000" u="none" strike="noStrike" dirty="0">
                          <a:effectLst/>
                        </a:rPr>
                        <a:t>108798</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u="none" strike="noStrike" kern="1200" cap="none" dirty="0">
                          <a:sym typeface="Arial"/>
                        </a:rPr>
                        <a:t>MEJORAMIENTO DEL SERVICIO EDUCATIVO DEL NIVEL INICIAL N°1005 BARRIO CENTRO DE COTABAMBAS, N°1024 CHECCHECALLA DE TAMBOBAMBA,N°716 DIVINO NIÑO JESUS DE HAQUIRA Y N°1008 CHOCHOCA DE COYLLURQUI, PROVINCIA DE COTABAMBAS, REGION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tc>
                <a:tc>
                  <a:txBody>
                    <a:bodyPr/>
                    <a:lstStyle/>
                    <a:p>
                      <a:pPr algn="r"/>
                      <a:r>
                        <a:rPr lang="es-PE" sz="1000" u="none" strike="noStrike" cap="none" dirty="0">
                          <a:sym typeface="Arial"/>
                        </a:rPr>
                        <a:t> 9,220,000.00 	</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Idea</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dirty="0"/>
                        <a:t>01/ 09 / 2020</a:t>
                      </a:r>
                      <a:endParaRPr lang="es-PE" sz="900" b="0" dirty="0">
                        <a:latin typeface="Arial Narrow" panose="020B0606020202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latin typeface="Arial Narrow" panose="020B0606020202030204" pitchFamily="34" charset="0"/>
                        </a:rPr>
                        <a:t>30 / 11 / 2020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04 II.EE.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105 Alumnos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tc>
                <a:tc>
                  <a:txBody>
                    <a:bodyPr/>
                    <a:lstStyle/>
                    <a:p>
                      <a:r>
                        <a:rPr lang="es-PE" sz="1000" dirty="0"/>
                        <a:t>Contrata</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a:latin typeface="Arial Narrow" panose="020B0606020202030204" pitchFamily="34" charset="0"/>
                        </a:rPr>
                        <a:t>TDR en Revisión</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err="1">
                          <a:latin typeface="Arial Narrow" panose="020B0606020202030204" pitchFamily="34" charset="0"/>
                        </a:rPr>
                        <a:t>Duracion</a:t>
                      </a:r>
                      <a:r>
                        <a:rPr lang="es-PE" sz="1000" b="0" dirty="0">
                          <a:latin typeface="Arial Narrow" panose="020B0606020202030204" pitchFamily="34" charset="0"/>
                        </a:rPr>
                        <a:t>  3 meses, TDR en </a:t>
                      </a:r>
                      <a:r>
                        <a:rPr lang="es-PE" sz="1000" b="0" dirty="0" err="1">
                          <a:latin typeface="Arial Narrow" panose="020B0606020202030204" pitchFamily="34" charset="0"/>
                        </a:rPr>
                        <a:t>revision</a:t>
                      </a:r>
                      <a:endParaRPr lang="es-PE" sz="1000" b="0" dirty="0">
                        <a:latin typeface="Arial Narrow" panose="020B0606020202030204" pitchFamily="34" charset="0"/>
                      </a:endParaRPr>
                    </a:p>
                  </a:txBody>
                  <a:tcPr anchor="ctr"/>
                </a:tc>
                <a:extLst>
                  <a:ext uri="{0D108BD9-81ED-4DB2-BD59-A6C34878D82A}">
                    <a16:rowId xmlns:a16="http://schemas.microsoft.com/office/drawing/2014/main" val="1764307649"/>
                  </a:ext>
                </a:extLst>
              </a:tr>
            </a:tbl>
          </a:graphicData>
        </a:graphic>
      </p:graphicFrame>
      <p:sp>
        <p:nvSpPr>
          <p:cNvPr id="2" name="Google Shape;95;p13">
            <a:extLst>
              <a:ext uri="{FF2B5EF4-FFF2-40B4-BE49-F238E27FC236}">
                <a16:creationId xmlns:a16="http://schemas.microsoft.com/office/drawing/2014/main" id="{FBE539B5-308D-4571-85FB-CD2CBA488342}"/>
              </a:ext>
            </a:extLst>
          </p:cNvPr>
          <p:cNvSpPr txBox="1">
            <a:spLocks/>
          </p:cNvSpPr>
          <p:nvPr/>
        </p:nvSpPr>
        <p:spPr>
          <a:xfrm>
            <a:off x="3968767" y="535833"/>
            <a:ext cx="471332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Educación</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3E91AA42-3B6F-45BA-BC75-8A3578CE3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D2E39-6BC7-4176-A2F3-ABB7958199EA}"/>
              </a:ext>
            </a:extLst>
          </p:cNvPr>
          <p:cNvSpPr>
            <a:spLocks noGrp="1"/>
          </p:cNvSpPr>
          <p:nvPr>
            <p:ph type="title"/>
          </p:nvPr>
        </p:nvSpPr>
        <p:spPr/>
        <p:txBody>
          <a:bodyPr/>
          <a:lstStyle/>
          <a:p>
            <a:r>
              <a:rPr lang="es-ES" sz="3600" b="1" dirty="0">
                <a:solidFill>
                  <a:srgbClr val="FFC000"/>
                </a:solidFill>
                <a:latin typeface="+mn-lt"/>
              </a:rPr>
              <a:t>Función Agropecuaria</a:t>
            </a:r>
            <a:endParaRPr lang="es-PE" dirty="0">
              <a:solidFill>
                <a:srgbClr val="FFC000"/>
              </a:solidFill>
            </a:endParaRPr>
          </a:p>
        </p:txBody>
      </p:sp>
      <p:sp>
        <p:nvSpPr>
          <p:cNvPr id="7" name="Marcador de contenido 6">
            <a:extLst>
              <a:ext uri="{FF2B5EF4-FFF2-40B4-BE49-F238E27FC236}">
                <a16:creationId xmlns:a16="http://schemas.microsoft.com/office/drawing/2014/main" id="{DA381EDF-AFB2-4C00-8DCF-CA49AD1ED50D}"/>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5E123E67-AF32-4F90-9681-1D9E9C71AF3B}"/>
              </a:ext>
            </a:extLst>
          </p:cNvPr>
          <p:cNvSpPr>
            <a:spLocks noGrp="1"/>
          </p:cNvSpPr>
          <p:nvPr>
            <p:ph type="body" sz="half" idx="2"/>
          </p:nvPr>
        </p:nvSpPr>
        <p:spPr>
          <a:xfrm>
            <a:off x="457200" y="2926080"/>
            <a:ext cx="3444240" cy="1495091"/>
          </a:xfrm>
        </p:spPr>
        <p:txBody>
          <a:bodyPr>
            <a:normAutofit/>
          </a:bodyPr>
          <a:lstStyle/>
          <a:p>
            <a:r>
              <a:rPr lang="es-ES" dirty="0"/>
              <a:t>03 </a:t>
            </a:r>
            <a:r>
              <a:rPr lang="es-PE" dirty="0"/>
              <a:t>Proyectos en Formulación - Riego  (Continuidad 2019). </a:t>
            </a:r>
          </a:p>
          <a:p>
            <a:r>
              <a:rPr lang="es-PE" dirty="0"/>
              <a:t>08 Proyectos en Formulación - Riego</a:t>
            </a:r>
          </a:p>
          <a:p>
            <a:r>
              <a:rPr lang="es-PE" dirty="0"/>
              <a:t> </a:t>
            </a:r>
          </a:p>
        </p:txBody>
      </p:sp>
      <p:pic>
        <p:nvPicPr>
          <p:cNvPr id="2050" name="Picture 2">
            <a:extLst>
              <a:ext uri="{FF2B5EF4-FFF2-40B4-BE49-F238E27FC236}">
                <a16:creationId xmlns:a16="http://schemas.microsoft.com/office/drawing/2014/main" id="{2C1E394E-7ECE-488C-A0A2-D2B5124B1C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89" t="238" r="667" b="727"/>
          <a:stretch/>
        </p:blipFill>
        <p:spPr bwMode="auto">
          <a:xfrm>
            <a:off x="4100659" y="-1"/>
            <a:ext cx="8091341" cy="6858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conos de computadora inicio botón firmar, inicio, firmar, en ...">
            <a:hlinkClick r:id="rId3" action="ppaction://hlinksldjump"/>
            <a:extLst>
              <a:ext uri="{FF2B5EF4-FFF2-40B4-BE49-F238E27FC236}">
                <a16:creationId xmlns:a16="http://schemas.microsoft.com/office/drawing/2014/main" id="{0040B935-3973-4F80-9746-C8BE7C568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9513" y="25405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4897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C11CEAFE-8451-4AFF-8436-6AB8C3CBB634}"/>
              </a:ext>
            </a:extLst>
          </p:cNvPr>
          <p:cNvGraphicFramePr>
            <a:graphicFrameLocks noGrp="1"/>
          </p:cNvGraphicFramePr>
          <p:nvPr>
            <p:extLst>
              <p:ext uri="{D42A27DB-BD31-4B8C-83A1-F6EECF244321}">
                <p14:modId xmlns:p14="http://schemas.microsoft.com/office/powerpoint/2010/main" val="705022425"/>
              </p:ext>
            </p:extLst>
          </p:nvPr>
        </p:nvGraphicFramePr>
        <p:xfrm>
          <a:off x="215537" y="1948561"/>
          <a:ext cx="11730450" cy="2895796"/>
        </p:xfrm>
        <a:graphic>
          <a:graphicData uri="http://schemas.openxmlformats.org/drawingml/2006/table">
            <a:tbl>
              <a:tblPr>
                <a:tableStyleId>{BDBED569-4797-4DF1-A0F4-6AAB3CD982D8}</a:tableStyleId>
              </a:tblPr>
              <a:tblGrid>
                <a:gridCol w="313509">
                  <a:extLst>
                    <a:ext uri="{9D8B030D-6E8A-4147-A177-3AD203B41FA5}">
                      <a16:colId xmlns:a16="http://schemas.microsoft.com/office/drawing/2014/main" val="2983334288"/>
                    </a:ext>
                  </a:extLst>
                </a:gridCol>
                <a:gridCol w="548640">
                  <a:extLst>
                    <a:ext uri="{9D8B030D-6E8A-4147-A177-3AD203B41FA5}">
                      <a16:colId xmlns:a16="http://schemas.microsoft.com/office/drawing/2014/main" val="2486116615"/>
                    </a:ext>
                  </a:extLst>
                </a:gridCol>
                <a:gridCol w="450668">
                  <a:extLst>
                    <a:ext uri="{9D8B030D-6E8A-4147-A177-3AD203B41FA5}">
                      <a16:colId xmlns:a16="http://schemas.microsoft.com/office/drawing/2014/main" val="631873909"/>
                    </a:ext>
                  </a:extLst>
                </a:gridCol>
                <a:gridCol w="3524868">
                  <a:extLst>
                    <a:ext uri="{9D8B030D-6E8A-4147-A177-3AD203B41FA5}">
                      <a16:colId xmlns:a16="http://schemas.microsoft.com/office/drawing/2014/main" val="232441571"/>
                    </a:ext>
                  </a:extLst>
                </a:gridCol>
                <a:gridCol w="831595">
                  <a:extLst>
                    <a:ext uri="{9D8B030D-6E8A-4147-A177-3AD203B41FA5}">
                      <a16:colId xmlns:a16="http://schemas.microsoft.com/office/drawing/2014/main" val="4179132745"/>
                    </a:ext>
                  </a:extLst>
                </a:gridCol>
                <a:gridCol w="660963">
                  <a:extLst>
                    <a:ext uri="{9D8B030D-6E8A-4147-A177-3AD203B41FA5}">
                      <a16:colId xmlns:a16="http://schemas.microsoft.com/office/drawing/2014/main" val="1884901418"/>
                    </a:ext>
                  </a:extLst>
                </a:gridCol>
                <a:gridCol w="690027">
                  <a:extLst>
                    <a:ext uri="{9D8B030D-6E8A-4147-A177-3AD203B41FA5}">
                      <a16:colId xmlns:a16="http://schemas.microsoft.com/office/drawing/2014/main" val="4219673365"/>
                    </a:ext>
                  </a:extLst>
                </a:gridCol>
                <a:gridCol w="465018">
                  <a:extLst>
                    <a:ext uri="{9D8B030D-6E8A-4147-A177-3AD203B41FA5}">
                      <a16:colId xmlns:a16="http://schemas.microsoft.com/office/drawing/2014/main" val="4110400856"/>
                    </a:ext>
                  </a:extLst>
                </a:gridCol>
                <a:gridCol w="682525">
                  <a:extLst>
                    <a:ext uri="{9D8B030D-6E8A-4147-A177-3AD203B41FA5}">
                      <a16:colId xmlns:a16="http://schemas.microsoft.com/office/drawing/2014/main" val="390156964"/>
                    </a:ext>
                  </a:extLst>
                </a:gridCol>
                <a:gridCol w="682525">
                  <a:extLst>
                    <a:ext uri="{9D8B030D-6E8A-4147-A177-3AD203B41FA5}">
                      <a16:colId xmlns:a16="http://schemas.microsoft.com/office/drawing/2014/main" val="1549035773"/>
                    </a:ext>
                  </a:extLst>
                </a:gridCol>
                <a:gridCol w="522262">
                  <a:extLst>
                    <a:ext uri="{9D8B030D-6E8A-4147-A177-3AD203B41FA5}">
                      <a16:colId xmlns:a16="http://schemas.microsoft.com/office/drawing/2014/main" val="1612678762"/>
                    </a:ext>
                  </a:extLst>
                </a:gridCol>
                <a:gridCol w="407774">
                  <a:extLst>
                    <a:ext uri="{9D8B030D-6E8A-4147-A177-3AD203B41FA5}">
                      <a16:colId xmlns:a16="http://schemas.microsoft.com/office/drawing/2014/main" val="3956508387"/>
                    </a:ext>
                  </a:extLst>
                </a:gridCol>
                <a:gridCol w="983420">
                  <a:extLst>
                    <a:ext uri="{9D8B030D-6E8A-4147-A177-3AD203B41FA5}">
                      <a16:colId xmlns:a16="http://schemas.microsoft.com/office/drawing/2014/main" val="2788444668"/>
                    </a:ext>
                  </a:extLst>
                </a:gridCol>
                <a:gridCol w="966656">
                  <a:extLst>
                    <a:ext uri="{9D8B030D-6E8A-4147-A177-3AD203B41FA5}">
                      <a16:colId xmlns:a16="http://schemas.microsoft.com/office/drawing/2014/main" val="2688624052"/>
                    </a:ext>
                  </a:extLst>
                </a:gridCol>
              </a:tblGrid>
              <a:tr h="343426">
                <a:tc>
                  <a:txBody>
                    <a:bodyPr/>
                    <a:lstStyle/>
                    <a:p>
                      <a:pPr algn="ctr" rtl="0" fontAlgn="ctr"/>
                      <a:r>
                        <a:rPr lang="es-PE" sz="900" b="1" u="none" strike="noStrike" dirty="0">
                          <a:effectLst/>
                        </a:rPr>
                        <a:t>N°</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CUI</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CÓDIGO DE IDEA</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fontAlgn="ctr"/>
                      <a:r>
                        <a:rPr lang="es-PE" sz="900" b="1" u="none" strike="noStrike" dirty="0">
                          <a:effectLst/>
                        </a:rPr>
                        <a:t>NOMBRE DEL PROYECTO DE INVERSIÓN</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fontAlgn="ctr"/>
                      <a:r>
                        <a:rPr lang="es-PE" sz="900" b="1" u="none" strike="noStrike" dirty="0">
                          <a:effectLst/>
                        </a:rPr>
                        <a:t>MONTO DE INVERSIÓN S/</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ESTADO SITUACIONAL</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APROBACIÓN DEL PLAN DE TRABAJO</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PLAZO APROBADO</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PRESUPUESTO APROBADO PARA PERFIL S/.</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PRESUPUESTO EJECUTADO S/.</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FECHA INICIO FORMULACIÓN</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TIEMPO TRANSCURRIDO</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ALCANCE</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OBSERVACIONES</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extLst>
                  <a:ext uri="{0D108BD9-81ED-4DB2-BD59-A6C34878D82A}">
                    <a16:rowId xmlns:a16="http://schemas.microsoft.com/office/drawing/2014/main" val="3605389701"/>
                  </a:ext>
                </a:extLst>
              </a:tr>
              <a:tr h="33050">
                <a:tc>
                  <a:txBody>
                    <a:bodyPr/>
                    <a:lstStyle/>
                    <a:p>
                      <a:pPr algn="ctr" rtl="0" fontAlgn="ctr"/>
                      <a:r>
                        <a:rPr lang="es-PE" sz="900" u="none" strike="noStrike">
                          <a:effectLst/>
                        </a:rPr>
                        <a:t>1</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2415904</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900" u="none" strike="noStrike">
                          <a:effectLst/>
                        </a:rPr>
                        <a:t> </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900" u="none" strike="noStrike">
                          <a:effectLst/>
                        </a:rPr>
                        <a:t>mejoramiento y ampliación del servicio de agua para riego con represamiento Ancapara/Hatunrumiyoc en las comunidades de Puca Puca, Palmira, Ccochua, Curahuasi, Asmayacu, Pisonaypata, Trancapata, Bacas y Occoruro del distrito de Curahuasi, provincia de Abancay- región Apurímac.</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r" fontAlgn="ctr"/>
                      <a:r>
                        <a:rPr lang="es-PE" sz="900" u="none" strike="noStrike" dirty="0">
                          <a:effectLst/>
                        </a:rPr>
                        <a:t>      111,375,000.00 </a:t>
                      </a:r>
                      <a:endParaRPr lang="es-PE" sz="900" b="0" i="0" u="none" strike="noStrike" dirty="0">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600" u="none" strike="noStrike" dirty="0">
                          <a:effectLst/>
                        </a:rPr>
                        <a:t>EN </a:t>
                      </a:r>
                    </a:p>
                    <a:p>
                      <a:pPr algn="ctr" rtl="0" fontAlgn="ctr"/>
                      <a:r>
                        <a:rPr lang="es-PE" sz="600" u="none" strike="noStrike" dirty="0">
                          <a:effectLst/>
                        </a:rPr>
                        <a:t>FORMULACIÓN</a:t>
                      </a:r>
                      <a:endParaRPr lang="es-PE" sz="6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13 Mar 19</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5.5 MESES (165 DIAS)</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       554,648.00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       532,541.80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01 Abr 19</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370</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900" u="none" strike="noStrike" dirty="0">
                          <a:effectLst/>
                        </a:rPr>
                        <a:t>Distrito </a:t>
                      </a:r>
                      <a:r>
                        <a:rPr lang="es-PE" sz="900" u="none" strike="noStrike" dirty="0" err="1">
                          <a:effectLst/>
                        </a:rPr>
                        <a:t>curahuasi</a:t>
                      </a:r>
                      <a:r>
                        <a:rPr lang="es-PE" sz="900" u="none" strike="noStrike" dirty="0">
                          <a:effectLst/>
                        </a:rPr>
                        <a:t>, prov. Abancay. 2,300 ha de riego.</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900" u="none" strike="noStrike" dirty="0">
                          <a:effectLst/>
                        </a:rPr>
                        <a:t>La acreditación de disponibilidad hídrica de la ANA alcanza solo para 591 ha.</a:t>
                      </a:r>
                      <a:endParaRPr lang="es-PE" sz="900" b="0" i="0" u="none" strike="noStrike" dirty="0">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3925543117"/>
                  </a:ext>
                </a:extLst>
              </a:tr>
              <a:tr h="428318">
                <a:tc>
                  <a:txBody>
                    <a:bodyPr/>
                    <a:lstStyle/>
                    <a:p>
                      <a:pPr algn="ctr" rtl="0" fontAlgn="ctr"/>
                      <a:r>
                        <a:rPr lang="es-PE" sz="900" u="none" strike="noStrike">
                          <a:effectLst/>
                        </a:rPr>
                        <a:t>2</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900" u="none" strike="noStrike" dirty="0">
                          <a:effectLst/>
                        </a:rPr>
                        <a:t>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49449</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900" u="none" strike="noStrike">
                          <a:effectLst/>
                        </a:rPr>
                        <a:t>mejoramiento y ampliación del servicio de agua para riego en los sectores Pacchapampa, Pampaccocha, Tomaje, Chihua, Llaco, Llulluta, Chiyapampa, Ccethua, Tanccama, Puka Puka, Chillipampa, Vilche, Mataray, Tumiri, Pacchanta, Kishuará, Chaupitumiri, Capuray, Ingenio, Parcco, Pacllapata, Sarayca, Jesús María del distrito de </a:t>
                      </a:r>
                      <a:r>
                        <a:rPr lang="es-PE" sz="900" u="sng" strike="noStrike">
                          <a:effectLst/>
                        </a:rPr>
                        <a:t>Yanaca</a:t>
                      </a:r>
                      <a:r>
                        <a:rPr lang="es-PE" sz="900" u="none" strike="noStrike">
                          <a:effectLst/>
                        </a:rPr>
                        <a:t>, Provincia de Aymaraes, Región Apurímac</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r" fontAlgn="ctr"/>
                      <a:r>
                        <a:rPr lang="es-PE" sz="900" u="none" strike="noStrike" dirty="0">
                          <a:effectLst/>
                        </a:rPr>
                        <a:t>          8,264,250.00 </a:t>
                      </a:r>
                      <a:endParaRPr lang="es-PE" sz="900" b="0" i="0" u="none" strike="noStrike" dirty="0">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600" u="none" strike="noStrike" dirty="0">
                          <a:effectLst/>
                        </a:rPr>
                        <a:t>EN </a:t>
                      </a:r>
                    </a:p>
                    <a:p>
                      <a:pPr algn="ctr" rtl="0" fontAlgn="ctr"/>
                      <a:r>
                        <a:rPr lang="es-PE" sz="600" u="none" strike="noStrike" dirty="0">
                          <a:effectLst/>
                        </a:rPr>
                        <a:t>FORMULACIÓN</a:t>
                      </a:r>
                      <a:endParaRPr lang="es-PE" sz="6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12 Jun 19</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3 MESES (90 DIAS)</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       227,157.60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       130,670.46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21 Oct 19</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167</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900" u="none" strike="noStrike" dirty="0" err="1">
                          <a:effectLst/>
                        </a:rPr>
                        <a:t>Dist</a:t>
                      </a:r>
                      <a:r>
                        <a:rPr lang="es-PE" sz="900" u="none" strike="noStrike" dirty="0">
                          <a:effectLst/>
                        </a:rPr>
                        <a:t>. </a:t>
                      </a:r>
                      <a:r>
                        <a:rPr lang="es-PE" sz="900" u="none" strike="noStrike" dirty="0" err="1">
                          <a:effectLst/>
                        </a:rPr>
                        <a:t>Yanaca</a:t>
                      </a:r>
                      <a:r>
                        <a:rPr lang="es-PE" sz="900" u="none" strike="noStrike" dirty="0">
                          <a:effectLst/>
                        </a:rPr>
                        <a:t>. Prov. Aymaraes. Se estimaba 800 ha de riego.</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900" u="none" strike="noStrike" dirty="0">
                          <a:effectLst/>
                        </a:rPr>
                        <a:t>No hay acreditación ANA. El calculo solo alcanza para 125 ha.</a:t>
                      </a:r>
                      <a:endParaRPr lang="es-PE" sz="900" b="0" i="0" u="none" strike="noStrike" dirty="0">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1887524873"/>
                  </a:ext>
                </a:extLst>
              </a:tr>
              <a:tr h="428318">
                <a:tc>
                  <a:txBody>
                    <a:bodyPr/>
                    <a:lstStyle/>
                    <a:p>
                      <a:pPr algn="ctr" rtl="0" fontAlgn="ctr"/>
                      <a:r>
                        <a:rPr lang="es-PE" sz="900" u="none" strike="noStrike">
                          <a:effectLst/>
                        </a:rPr>
                        <a:t>3</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900" u="none" strike="noStrike">
                          <a:effectLst/>
                        </a:rPr>
                        <a:t> </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46388</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900" u="none" strike="noStrike" dirty="0">
                          <a:effectLst/>
                        </a:rPr>
                        <a:t>Mejoramiento y ampliación del servicio de agua para riego en los sectores de </a:t>
                      </a:r>
                      <a:r>
                        <a:rPr lang="es-PE" sz="900" u="none" strike="noStrike" dirty="0" err="1">
                          <a:effectLst/>
                        </a:rPr>
                        <a:t>Huascatay</a:t>
                      </a:r>
                      <a:r>
                        <a:rPr lang="es-PE" sz="900" u="none" strike="noStrike" dirty="0">
                          <a:effectLst/>
                        </a:rPr>
                        <a:t>, </a:t>
                      </a:r>
                      <a:r>
                        <a:rPr lang="es-PE" sz="900" u="none" strike="noStrike" dirty="0" err="1">
                          <a:effectLst/>
                        </a:rPr>
                        <a:t>Manatiscca</a:t>
                      </a:r>
                      <a:r>
                        <a:rPr lang="es-PE" sz="900" u="none" strike="noStrike" dirty="0">
                          <a:effectLst/>
                        </a:rPr>
                        <a:t> y Paty del centro poblado de </a:t>
                      </a:r>
                      <a:r>
                        <a:rPr lang="es-PE" sz="900" u="sng" strike="noStrike" dirty="0" err="1">
                          <a:effectLst/>
                        </a:rPr>
                        <a:t>Huascatay</a:t>
                      </a:r>
                      <a:r>
                        <a:rPr lang="es-PE" sz="900" u="none" strike="noStrike" dirty="0">
                          <a:effectLst/>
                        </a:rPr>
                        <a:t> del distrito de </a:t>
                      </a:r>
                      <a:r>
                        <a:rPr lang="es-PE" sz="900" u="none" strike="noStrike" dirty="0" err="1">
                          <a:effectLst/>
                        </a:rPr>
                        <a:t>Pacobamba</a:t>
                      </a:r>
                      <a:r>
                        <a:rPr lang="es-PE" sz="900" u="none" strike="noStrike" dirty="0">
                          <a:effectLst/>
                        </a:rPr>
                        <a:t> de la provincia de Andahuaylas Región Apurímac.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r" fontAlgn="ctr"/>
                      <a:r>
                        <a:rPr lang="es-PE" sz="900" u="none" strike="noStrike" dirty="0">
                          <a:effectLst/>
                        </a:rPr>
                        <a:t>          3,030,225.00 </a:t>
                      </a:r>
                      <a:endParaRPr lang="es-PE" sz="900" b="0" i="0" u="none" strike="noStrike" dirty="0">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600" u="none" strike="noStrike" dirty="0">
                          <a:effectLst/>
                        </a:rPr>
                        <a:t>EN </a:t>
                      </a:r>
                    </a:p>
                    <a:p>
                      <a:pPr algn="ctr" rtl="0" fontAlgn="ctr"/>
                      <a:r>
                        <a:rPr lang="es-PE" sz="600" u="none" strike="noStrike" dirty="0">
                          <a:effectLst/>
                        </a:rPr>
                        <a:t>FORMULACIÓN</a:t>
                      </a:r>
                      <a:endParaRPr lang="es-PE" sz="6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04 Oct 19</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4 MESES (120 DIAS)</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       214,863.45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         78,214.98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11 Nov 19</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146</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900" u="none" strike="noStrike" dirty="0">
                          <a:effectLst/>
                        </a:rPr>
                        <a:t>Centro poblado </a:t>
                      </a:r>
                      <a:r>
                        <a:rPr lang="es-PE" sz="900" u="none" strike="noStrike" dirty="0" err="1">
                          <a:effectLst/>
                        </a:rPr>
                        <a:t>huascatay</a:t>
                      </a:r>
                      <a:r>
                        <a:rPr lang="es-PE" sz="900" u="none" strike="noStrike" dirty="0">
                          <a:effectLst/>
                        </a:rPr>
                        <a:t>, distrito </a:t>
                      </a:r>
                      <a:r>
                        <a:rPr lang="es-PE" sz="900" u="none" strike="noStrike" dirty="0" err="1">
                          <a:effectLst/>
                        </a:rPr>
                        <a:t>pacobamba</a:t>
                      </a:r>
                      <a:r>
                        <a:rPr lang="es-PE" sz="900" u="none" strike="noStrike" dirty="0">
                          <a:effectLst/>
                        </a:rPr>
                        <a:t>, prov. Andahuaylas. Estimado 80 </a:t>
                      </a:r>
                      <a:r>
                        <a:rPr lang="es-PE" sz="900" u="none" strike="noStrike" dirty="0" err="1">
                          <a:effectLst/>
                        </a:rPr>
                        <a:t>ha.De</a:t>
                      </a:r>
                      <a:r>
                        <a:rPr lang="es-PE" sz="900" u="none" strike="noStrike" dirty="0">
                          <a:effectLst/>
                        </a:rPr>
                        <a:t> riego.</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900" u="none" strike="noStrike" dirty="0">
                          <a:effectLst/>
                        </a:rPr>
                        <a:t>Acreditación hídrica alcanza para 25 ha.</a:t>
                      </a:r>
                      <a:endParaRPr lang="es-PE" sz="900" b="0" i="0" u="none" strike="noStrike" dirty="0">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2319091574"/>
                  </a:ext>
                </a:extLst>
              </a:tr>
            </a:tbl>
          </a:graphicData>
        </a:graphic>
      </p:graphicFrame>
      <p:sp>
        <p:nvSpPr>
          <p:cNvPr id="5" name="Google Shape;95;p13">
            <a:extLst>
              <a:ext uri="{FF2B5EF4-FFF2-40B4-BE49-F238E27FC236}">
                <a16:creationId xmlns:a16="http://schemas.microsoft.com/office/drawing/2014/main" id="{2647FF6A-4ADE-4D12-8617-451F8EB24B87}"/>
              </a:ext>
            </a:extLst>
          </p:cNvPr>
          <p:cNvSpPr txBox="1">
            <a:spLocks/>
          </p:cNvSpPr>
          <p:nvPr/>
        </p:nvSpPr>
        <p:spPr>
          <a:xfrm>
            <a:off x="766416" y="481574"/>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Proyectos</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de</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Inversión</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EN FORMULACION </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2020</a:t>
            </a:r>
          </a:p>
        </p:txBody>
      </p:sp>
      <p:sp>
        <p:nvSpPr>
          <p:cNvPr id="7" name="Google Shape;95;p13">
            <a:extLst>
              <a:ext uri="{FF2B5EF4-FFF2-40B4-BE49-F238E27FC236}">
                <a16:creationId xmlns:a16="http://schemas.microsoft.com/office/drawing/2014/main" id="{8087FAB3-AB31-4A86-BD26-27F22C9C3EDE}"/>
              </a:ext>
            </a:extLst>
          </p:cNvPr>
          <p:cNvSpPr txBox="1">
            <a:spLocks/>
          </p:cNvSpPr>
          <p:nvPr/>
        </p:nvSpPr>
        <p:spPr>
          <a:xfrm>
            <a:off x="4126939" y="1057457"/>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cap="all" dirty="0">
                <a:ln w="3175" cmpd="sng">
                  <a:noFill/>
                </a:ln>
                <a:solidFill>
                  <a:schemeClr val="accent1"/>
                </a:solidFill>
                <a:effectLst>
                  <a:outerShdw blurRad="38100" dist="38100" dir="2700000" algn="tl">
                    <a:srgbClr val="000000">
                      <a:alpha val="43137"/>
                    </a:srgbClr>
                  </a:outerShdw>
                </a:effectLst>
                <a:latin typeface="+mj-lt"/>
                <a:ea typeface="+mj-ea"/>
                <a:cs typeface="+mj-cs"/>
              </a:rPr>
              <a:t>Función RIEGO</a:t>
            </a:r>
          </a:p>
        </p:txBody>
      </p:sp>
    </p:spTree>
    <p:extLst>
      <p:ext uri="{BB962C8B-B14F-4D97-AF65-F5344CB8AC3E}">
        <p14:creationId xmlns:p14="http://schemas.microsoft.com/office/powerpoint/2010/main" val="6913794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865</TotalTime>
  <Words>6224</Words>
  <Application>Microsoft Office PowerPoint</Application>
  <PresentationFormat>Panorámica</PresentationFormat>
  <Paragraphs>1238</Paragraphs>
  <Slides>38</Slides>
  <Notes>17</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38</vt:i4>
      </vt:variant>
    </vt:vector>
  </HeadingPairs>
  <TitlesOfParts>
    <vt:vector size="47" baseType="lpstr">
      <vt:lpstr>Arial</vt:lpstr>
      <vt:lpstr>Arial Black</vt:lpstr>
      <vt:lpstr>Arial Narrow</vt:lpstr>
      <vt:lpstr>Calibri</vt:lpstr>
      <vt:lpstr>Calibri Light</vt:lpstr>
      <vt:lpstr>Lato Black</vt:lpstr>
      <vt:lpstr>Open Sans</vt:lpstr>
      <vt:lpstr>Wingdings</vt:lpstr>
      <vt:lpstr>Retrospección</vt:lpstr>
      <vt:lpstr>Oficina Regional de Formulación y Evaluación de Inversiones </vt:lpstr>
      <vt:lpstr>PROYECTOS DE INVERSION EN FASE DE FORMULACION POR FUNCIONES</vt:lpstr>
      <vt:lpstr>Función Salud</vt:lpstr>
      <vt:lpstr>Proyectos en Formulación y Programados  a Nivel de Idea - 2020</vt:lpstr>
      <vt:lpstr>Proyectos en Formulación y Programados  a Nivel de Idea - 2020</vt:lpstr>
      <vt:lpstr>Función Educación</vt:lpstr>
      <vt:lpstr>Proyectos de Inversión Programados para su Formulación -2020</vt:lpstr>
      <vt:lpstr>Función Agropecuaria</vt:lpstr>
      <vt:lpstr>Presentación de PowerPoint</vt:lpstr>
      <vt:lpstr>Presentación de PowerPoint</vt:lpstr>
      <vt:lpstr>Función Transportes</vt:lpstr>
      <vt:lpstr>Presentación de PowerPoint</vt:lpstr>
      <vt:lpstr>PROYECTOS DE INVERSION PROGRAMADOS PARA SU FORMULACION -2020</vt:lpstr>
      <vt:lpstr>Función Cultura y deporte Función Protección Social</vt:lpstr>
      <vt:lpstr>PROYECTOS DE INVERSION PROGRAMADOS PARA SU FORMULACION -2020</vt:lpstr>
      <vt:lpstr>Función Ambiente</vt:lpstr>
      <vt:lpstr>Presentación de PowerPoint</vt:lpstr>
      <vt:lpstr>Presentación de PowerPoint</vt:lpstr>
      <vt:lpstr>Proyectos de Inversion Programados para su Formulacion -2020</vt:lpstr>
      <vt:lpstr>Presentación de PowerPoint</vt:lpstr>
      <vt:lpstr>Presentación de PowerPoint</vt:lpstr>
      <vt:lpstr>Presentación de PowerPoint</vt:lpstr>
      <vt:lpstr>Función Turismo</vt:lpstr>
      <vt:lpstr>Presentación de PowerPoint</vt:lpstr>
      <vt:lpstr>Función Planeamiento y Gestión</vt:lpstr>
      <vt:lpstr>Presentación de PowerPoint</vt:lpstr>
      <vt:lpstr>Proyectos de Inversion para su Formulacion -2020  Función: Planeamiento Gestión y Reserva de la Contingencia</vt:lpstr>
      <vt:lpstr> </vt:lpstr>
      <vt:lpstr>IOARR PROGRAMADOS  Y APROBADOS - 2019</vt:lpstr>
      <vt:lpstr>Presentación de PowerPoint</vt:lpstr>
      <vt:lpstr>IOARR PROGRAMADOS  Y APROBADOS - 2019</vt:lpstr>
      <vt:lpstr>IOARR PROGRAMADOS  Y APROBADOS - 2019</vt:lpstr>
      <vt:lpstr>IOARR PROGRAMADOS  Y APROBADOS - 2019</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ORFEI DIRE</dc:creator>
  <cp:lastModifiedBy>ORFEI880</cp:lastModifiedBy>
  <cp:revision>166</cp:revision>
  <dcterms:created xsi:type="dcterms:W3CDTF">2020-07-08T18:01:31Z</dcterms:created>
  <dcterms:modified xsi:type="dcterms:W3CDTF">2020-07-22T16:26:34Z</dcterms:modified>
</cp:coreProperties>
</file>